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756" r:id="rId2"/>
    <p:sldId id="730" r:id="rId3"/>
    <p:sldId id="728" r:id="rId4"/>
    <p:sldId id="696" r:id="rId5"/>
    <p:sldId id="698" r:id="rId6"/>
    <p:sldId id="704" r:id="rId7"/>
    <p:sldId id="712" r:id="rId8"/>
    <p:sldId id="701" r:id="rId9"/>
    <p:sldId id="705" r:id="rId10"/>
    <p:sldId id="706" r:id="rId11"/>
    <p:sldId id="707" r:id="rId12"/>
    <p:sldId id="709" r:id="rId13"/>
    <p:sldId id="711" r:id="rId14"/>
    <p:sldId id="713" r:id="rId15"/>
    <p:sldId id="714" r:id="rId16"/>
    <p:sldId id="715" r:id="rId17"/>
    <p:sldId id="716" r:id="rId18"/>
    <p:sldId id="718" r:id="rId19"/>
    <p:sldId id="719" r:id="rId20"/>
    <p:sldId id="726" r:id="rId21"/>
    <p:sldId id="724" r:id="rId22"/>
    <p:sldId id="725" r:id="rId23"/>
    <p:sldId id="737" r:id="rId24"/>
    <p:sldId id="738" r:id="rId25"/>
    <p:sldId id="740" r:id="rId26"/>
    <p:sldId id="741" r:id="rId27"/>
    <p:sldId id="742" r:id="rId28"/>
    <p:sldId id="743" r:id="rId29"/>
    <p:sldId id="748" r:id="rId30"/>
    <p:sldId id="749" r:id="rId31"/>
    <p:sldId id="750" r:id="rId32"/>
    <p:sldId id="751" r:id="rId33"/>
    <p:sldId id="272" r:id="rId34"/>
    <p:sldId id="752" r:id="rId35"/>
    <p:sldId id="753" r:id="rId36"/>
    <p:sldId id="75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112"/>
  </p:normalViewPr>
  <p:slideViewPr>
    <p:cSldViewPr>
      <p:cViewPr varScale="1">
        <p:scale>
          <a:sx n="60" d="100"/>
          <a:sy n="60" d="100"/>
        </p:scale>
        <p:origin x="11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0B3B2-4E99-5B45-93F4-D4376E6761C5}" type="datetimeFigureOut">
              <a:rPr lang="en-US" smtClean="0"/>
              <a:t>5/4/19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EB3C-06CC-3643-8C1D-FE2C51BC0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30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56B6-B7A7-4135-951C-593FE2AEDADF}" type="datetimeFigureOut">
              <a:rPr lang="tr-TR" smtClean="0"/>
              <a:t>4.05.2019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E35A4-F7F0-4C91-B374-E7A9F05C93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582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8B5D946-3A36-544E-8DE7-6CA923B2CD4F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347479D-A569-B847-A067-BA9B21ACEE71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2902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5CEA673-AC71-A64E-AF3D-E72D139AC173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372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72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Aranan</a:t>
            </a:r>
            <a:r>
              <a:rPr lang="en-US" dirty="0"/>
              <a:t> </a:t>
            </a:r>
            <a:r>
              <a:rPr lang="en-US" dirty="0" err="1"/>
              <a:t>anahtar</a:t>
            </a:r>
            <a:r>
              <a:rPr lang="en-US" dirty="0"/>
              <a:t> </a:t>
            </a:r>
            <a:r>
              <a:rPr lang="en-US" dirty="0" err="1"/>
              <a:t>kelime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yayınlar</a:t>
            </a:r>
            <a:r>
              <a:rPr lang="en-US" dirty="0"/>
              <a:t> </a:t>
            </a:r>
            <a:r>
              <a:rPr lang="en-US" dirty="0" err="1"/>
              <a:t>otomatik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edilmekte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gen-gen </a:t>
            </a:r>
            <a:r>
              <a:rPr lang="en-US" dirty="0" err="1"/>
              <a:t>ağı</a:t>
            </a:r>
            <a:r>
              <a:rPr lang="en-US" dirty="0"/>
              <a:t> </a:t>
            </a:r>
            <a:r>
              <a:rPr lang="en-US" dirty="0" err="1"/>
              <a:t>oluşturulmaktadır</a:t>
            </a:r>
            <a:r>
              <a:rPr lang="en-US" dirty="0"/>
              <a:t>. </a:t>
            </a:r>
            <a:r>
              <a:rPr lang="en-US" dirty="0" err="1"/>
              <a:t>Anahtar</a:t>
            </a:r>
            <a:r>
              <a:rPr lang="en-US" dirty="0"/>
              <a:t> </a:t>
            </a:r>
            <a:r>
              <a:rPr lang="en-US" dirty="0" err="1"/>
              <a:t>kelime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genler</a:t>
            </a:r>
            <a:r>
              <a:rPr lang="en-US" dirty="0"/>
              <a:t> </a:t>
            </a:r>
            <a:r>
              <a:rPr lang="en-US" dirty="0" err="1"/>
              <a:t>sıralanmaktadır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68967CD-BE71-2E4F-9757-4AA4DC1B91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8B5D946-3A36-544E-8DE7-6CA923B2CD4F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73D2CF0-2EF2-0741-93D2-A05BF1D0A332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/>
              <a:t>Zhu</a:t>
            </a:r>
            <a:r>
              <a:rPr lang="tr-TR" dirty="0"/>
              <a:t> et aldan bahset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1A31C8D-BAB8-444A-ABEF-FD17E9349D71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8B5D946-3A36-544E-8DE7-6CA923B2CD4F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41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E581840-B4B4-EB4A-BFFE-327DA9827954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1059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DE5668D-84A4-EA4E-812C-4119B7FAE2D4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1264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65A5D0-4D2A-E648-8696-D660CFEB4132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198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Literatürdeki</a:t>
            </a:r>
            <a:r>
              <a:rPr lang="en-US" dirty="0"/>
              <a:t> gen-gen </a:t>
            </a:r>
            <a:r>
              <a:rPr lang="en-US" dirty="0" err="1"/>
              <a:t>etkileşimleri</a:t>
            </a:r>
            <a:r>
              <a:rPr lang="en-US" dirty="0"/>
              <a:t>,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cümleler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etkileşim</a:t>
            </a:r>
            <a:r>
              <a:rPr lang="en-US" dirty="0"/>
              <a:t> </a:t>
            </a:r>
            <a:r>
              <a:rPr lang="en-US" dirty="0" err="1"/>
              <a:t>türleri</a:t>
            </a:r>
            <a:r>
              <a:rPr lang="en-US" dirty="0"/>
              <a:t> </a:t>
            </a:r>
            <a:r>
              <a:rPr lang="en-US" dirty="0" err="1"/>
              <a:t>otomatik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çıkarılmakta</a:t>
            </a:r>
            <a:r>
              <a:rPr lang="en-US" dirty="0"/>
              <a:t>. </a:t>
            </a:r>
            <a:r>
              <a:rPr lang="en-US" dirty="0" err="1"/>
              <a:t>Genlerin</a:t>
            </a:r>
            <a:r>
              <a:rPr lang="en-US" dirty="0"/>
              <a:t> </a:t>
            </a:r>
            <a:r>
              <a:rPr lang="en-US" dirty="0" err="1"/>
              <a:t>oluşturulan</a:t>
            </a:r>
            <a:r>
              <a:rPr lang="en-US" dirty="0"/>
              <a:t> </a:t>
            </a:r>
            <a:r>
              <a:rPr lang="en-US" dirty="0" err="1"/>
              <a:t>ağdaki</a:t>
            </a:r>
            <a:r>
              <a:rPr lang="en-US" dirty="0"/>
              <a:t> </a:t>
            </a:r>
            <a:r>
              <a:rPr lang="en-US" dirty="0" err="1"/>
              <a:t>önemi</a:t>
            </a:r>
            <a:r>
              <a:rPr lang="en-US" dirty="0"/>
              <a:t> </a:t>
            </a:r>
            <a:r>
              <a:rPr lang="en-US" dirty="0" err="1"/>
              <a:t>merkezilik</a:t>
            </a:r>
            <a:r>
              <a:rPr lang="en-US" dirty="0"/>
              <a:t> </a:t>
            </a:r>
            <a:r>
              <a:rPr lang="en-US" dirty="0" err="1"/>
              <a:t>ölçütleri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belirlenmektedir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(</a:t>
            </a:r>
            <a:r>
              <a:rPr lang="en-US" dirty="0" err="1"/>
              <a:t>ör</a:t>
            </a:r>
            <a:r>
              <a:rPr lang="en-US" dirty="0"/>
              <a:t>: </a:t>
            </a:r>
            <a:r>
              <a:rPr lang="en-US" dirty="0" err="1"/>
              <a:t>derece</a:t>
            </a:r>
            <a:r>
              <a:rPr lang="en-US" dirty="0"/>
              <a:t>, </a:t>
            </a:r>
            <a:r>
              <a:rPr lang="en-US" dirty="0" err="1"/>
              <a:t>eigenvektör</a:t>
            </a:r>
            <a:r>
              <a:rPr lang="en-US" dirty="0"/>
              <a:t>, vb. 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B31A0FA-9F11-CD40-B7DE-57009B782B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94CE270-73AB-3548-A99F-8F36E1244051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1673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0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C1A5DA3-32B3-2E46-A549-3B97A5FE6626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 eaLnBrk="1">
              <a:lnSpc>
                <a:spcPct val="93000"/>
              </a:lnSpc>
              <a:defRPr/>
            </a:pPr>
            <a:fld id="{4AB553EF-78D5-E74A-A405-A068FE91CD76}" type="slidenum">
              <a:rPr lang="en-GB" sz="1200" smtClean="0">
                <a:latin typeface="Times New Roman" charset="0"/>
                <a:cs typeface="Tahoma" charset="0"/>
              </a:rPr>
              <a:pPr algn="r" eaLnBrk="1">
                <a:lnSpc>
                  <a:spcPct val="93000"/>
                </a:lnSpc>
                <a:defRPr/>
              </a:pPr>
              <a:t>9</a:t>
            </a:fld>
            <a:endParaRPr lang="en-GB" sz="1200">
              <a:latin typeface="Times New Roman" charset="0"/>
              <a:cs typeface="Tahoma" charset="0"/>
            </a:endParaRPr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08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2493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2113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79B311-156E-FE4D-9A53-4C0C7CA33A40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2595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1AB73DA-0F30-F44F-B2EC-14EA3913BBA2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2697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286AD786-A82B-4743-BBA2-8FA103014A15}" type="datetime1">
              <a:rPr lang="en-US" smtClean="0"/>
              <a:t>5/4/19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ED0CCD-7FC4-A14F-A2F2-F394DA993E90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2D9B9A8-3B3C-B24B-A632-365C7E26FA78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82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FDA1B59-4280-CB41-B6F2-6120655FA6AF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fld id="{F7ECCD52-3D3F-EF4D-88D8-A1CC60BCB182}" type="datetime1">
              <a:rPr lang="en-US" smtClean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02BF5D-1B87-6642-AD64-B26C0BCE4EC0}" type="datetime1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F742D06-9B07-8C40-ADAB-6E390C50E6B6}" type="datetime1">
              <a:rPr lang="en-US" smtClean="0"/>
              <a:t>5/4/19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8E07797-0E23-0742-8D87-0465A3482630}" type="datetime1">
              <a:rPr lang="en-US" smtClean="0"/>
              <a:t>5/4/19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3B6C3A-7C98-0C43-A537-AFE02EF36A5F}" type="datetime1">
              <a:rPr lang="en-US" smtClean="0"/>
              <a:t>5/4/19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E87FBCF-BA5A-DD40-829D-0024BA50C010}" type="datetime1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F6EA7E3-67F2-DA4E-9D3E-DEF8463779DD}" type="datetime1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C7E06D58-653C-8E42-AD9A-286BC79D7B3E}" type="datetime1">
              <a:rPr lang="en-US" smtClean="0"/>
              <a:t>5/4/19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7"/>
            <a:ext cx="6912768" cy="1616917"/>
          </a:xfrm>
        </p:spPr>
        <p:txBody>
          <a:bodyPr>
            <a:normAutofit/>
          </a:bodyPr>
          <a:lstStyle/>
          <a:p>
            <a:r>
              <a:rPr lang="en-US" sz="3600" dirty="0"/>
              <a:t>Text Mining for </a:t>
            </a:r>
            <a:br>
              <a:rPr lang="en-US" sz="3600" dirty="0"/>
            </a:br>
            <a:r>
              <a:rPr lang="en-US" sz="3600" dirty="0"/>
              <a:t>Biomedical Data</a:t>
            </a:r>
            <a:br>
              <a:rPr lang="en-US" sz="3600" dirty="0"/>
            </a:br>
            <a:r>
              <a:rPr lang="en-US" sz="2200" dirty="0"/>
              <a:t>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7664" y="3717032"/>
            <a:ext cx="6696744" cy="115212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/>
              <a:t>Arzucan </a:t>
            </a:r>
            <a:r>
              <a:rPr lang="en-US" sz="2400" dirty="0" err="1"/>
              <a:t>Özgür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1800" dirty="0" err="1"/>
              <a:t>Bilgisayar</a:t>
            </a:r>
            <a:r>
              <a:rPr lang="en-US" sz="1800" dirty="0"/>
              <a:t> </a:t>
            </a:r>
            <a:r>
              <a:rPr lang="en-US" sz="1800" dirty="0" err="1"/>
              <a:t>Mühendisliği</a:t>
            </a:r>
            <a:r>
              <a:rPr lang="en-US" sz="1800" dirty="0"/>
              <a:t> </a:t>
            </a:r>
            <a:r>
              <a:rPr lang="en-US" sz="1800" dirty="0" err="1"/>
              <a:t>Bölümü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 err="1"/>
              <a:t>Boğaziçi</a:t>
            </a:r>
            <a:r>
              <a:rPr lang="en-US" sz="1800" dirty="0"/>
              <a:t> </a:t>
            </a:r>
            <a:r>
              <a:rPr lang="en-US" sz="1800" dirty="0" err="1"/>
              <a:t>Üniversitesi</a:t>
            </a:r>
            <a:endParaRPr lang="en-US" sz="18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6093296"/>
            <a:ext cx="6858000" cy="60880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Karmaşık Sistemler ve Veri Bilimi </a:t>
            </a:r>
            <a:r>
              <a:rPr lang="tr-TR" dirty="0" err="1"/>
              <a:t>Çalıştayı</a:t>
            </a:r>
            <a:r>
              <a:rPr lang="tr-TR" dirty="0"/>
              <a:t> </a:t>
            </a:r>
          </a:p>
          <a:p>
            <a:pPr>
              <a:lnSpc>
                <a:spcPct val="80000"/>
              </a:lnSpc>
              <a:buClr>
                <a:srgbClr val="727CA3"/>
              </a:buClr>
            </a:pPr>
            <a:r>
              <a:rPr lang="en-GB" dirty="0">
                <a:solidFill>
                  <a:srgbClr val="464653"/>
                </a:solidFill>
                <a:latin typeface="Bookman Old Style" charset="0"/>
              </a:rPr>
              <a:t>04.05.2019</a:t>
            </a:r>
            <a:endParaRPr lang="tr-TR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15616" y="5373216"/>
            <a:ext cx="7146032" cy="32077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727CA3"/>
              </a:buClr>
            </a:pPr>
            <a:r>
              <a:rPr lang="en-US" dirty="0" err="1"/>
              <a:t>arzucan.ozgur@boun.edu.tr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EB66D-9C79-094E-B56B-3C2A295B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64" y="260648"/>
            <a:ext cx="842010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34842-BF4C-CC4D-AA4B-791496FF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67" y="260648"/>
            <a:ext cx="1085665" cy="8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0013"/>
            <a:ext cx="8224837" cy="736600"/>
          </a:xfrm>
        </p:spPr>
        <p:txBody>
          <a:bodyPr lIns="90000" tIns="46800" rIns="90000" bIns="46800" anchor="b"/>
          <a:lstStyle/>
          <a:p>
            <a:pPr eaLnBrk="1" hangingPunct="1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ea typeface="SimSun" charset="0"/>
                <a:cs typeface="SimSun" charset="0"/>
              </a:rPr>
              <a:t>Constructing the Interaction Network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993775"/>
            <a:ext cx="8224837" cy="5300663"/>
          </a:xfrm>
        </p:spPr>
        <p:txBody>
          <a:bodyPr lIns="90000" tIns="46800" rIns="90000" bIns="46800">
            <a:normAutofit/>
          </a:bodyPr>
          <a:lstStyle/>
          <a:p>
            <a:pPr marL="0" indent="0" eaLnBrk="1" hangingPunct="1">
              <a:lnSpc>
                <a:spcPct val="102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/>
              <a:t>Sample extracted interaction sentences: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700" dirty="0">
                <a:solidFill>
                  <a:srgbClr val="800000"/>
                </a:solidFill>
              </a:rPr>
              <a:t>PTEN</a:t>
            </a:r>
            <a:r>
              <a:rPr lang="en-GB" sz="1700" dirty="0"/>
              <a:t> is transcriptionally regulated by transcription factors such as </a:t>
            </a:r>
            <a:r>
              <a:rPr lang="en-GB" sz="1700" dirty="0">
                <a:solidFill>
                  <a:srgbClr val="280099"/>
                </a:solidFill>
              </a:rPr>
              <a:t>p53</a:t>
            </a:r>
            <a:r>
              <a:rPr lang="en-GB" sz="1700" dirty="0"/>
              <a:t> and </a:t>
            </a:r>
            <a:r>
              <a:rPr lang="en-GB" sz="1700" dirty="0">
                <a:solidFill>
                  <a:srgbClr val="280099"/>
                </a:solidFill>
              </a:rPr>
              <a:t>Egr-1</a:t>
            </a:r>
            <a:r>
              <a:rPr lang="en-GB" sz="1700" dirty="0"/>
              <a:t>.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700" dirty="0"/>
              <a:t>In response to DNA damage, the cell-cycle checkpoint kinase </a:t>
            </a:r>
            <a:r>
              <a:rPr lang="en-GB" sz="1700" dirty="0">
                <a:solidFill>
                  <a:srgbClr val="800000"/>
                </a:solidFill>
              </a:rPr>
              <a:t>CHEK2</a:t>
            </a:r>
            <a:r>
              <a:rPr lang="en-GB" sz="1700" dirty="0"/>
              <a:t> can be activated by ATM kinase to phosphorylate </a:t>
            </a:r>
            <a:r>
              <a:rPr lang="en-GB" sz="1700" dirty="0">
                <a:solidFill>
                  <a:srgbClr val="280099"/>
                </a:solidFill>
              </a:rPr>
              <a:t>p53</a:t>
            </a:r>
            <a:r>
              <a:rPr lang="en-GB" sz="1700" dirty="0"/>
              <a:t> and </a:t>
            </a:r>
            <a:r>
              <a:rPr lang="en-GB" sz="1700" dirty="0">
                <a:solidFill>
                  <a:srgbClr val="280099"/>
                </a:solidFill>
              </a:rPr>
              <a:t>BRCA1</a:t>
            </a:r>
            <a:r>
              <a:rPr lang="en-GB" sz="1700" dirty="0"/>
              <a:t>, which are involved in cell-cycle control and apoptosis.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700" dirty="0"/>
              <a:t>The interactions of </a:t>
            </a:r>
            <a:r>
              <a:rPr lang="en-GB" sz="1700" dirty="0">
                <a:solidFill>
                  <a:srgbClr val="280099"/>
                </a:solidFill>
              </a:rPr>
              <a:t>RAD51</a:t>
            </a:r>
            <a:r>
              <a:rPr lang="en-GB" sz="1700" dirty="0"/>
              <a:t> with </a:t>
            </a:r>
            <a:r>
              <a:rPr lang="en-GB" sz="1700" dirty="0">
                <a:solidFill>
                  <a:srgbClr val="280099"/>
                </a:solidFill>
              </a:rPr>
              <a:t>TP53</a:t>
            </a:r>
            <a:r>
              <a:rPr lang="en-GB" sz="1700" dirty="0"/>
              <a:t>, RPA and the BRC repeats of </a:t>
            </a:r>
            <a:r>
              <a:rPr lang="en-GB" sz="1700" dirty="0">
                <a:solidFill>
                  <a:srgbClr val="800000"/>
                </a:solidFill>
              </a:rPr>
              <a:t>BRCA2</a:t>
            </a:r>
            <a:r>
              <a:rPr lang="en-GB" sz="1700" dirty="0"/>
              <a:t> are relatively well understood (see Discussion).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700" dirty="0"/>
              <a:t>The interaction of </a:t>
            </a:r>
            <a:r>
              <a:rPr lang="en-GB" sz="1700" dirty="0">
                <a:solidFill>
                  <a:srgbClr val="800000"/>
                </a:solidFill>
              </a:rPr>
              <a:t>BRCA2</a:t>
            </a:r>
            <a:r>
              <a:rPr lang="en-GB" sz="1700" dirty="0"/>
              <a:t> with </a:t>
            </a:r>
            <a:r>
              <a:rPr lang="en-GB" sz="1700" dirty="0">
                <a:solidFill>
                  <a:srgbClr val="2300DC"/>
                </a:solidFill>
              </a:rPr>
              <a:t>HsRad51</a:t>
            </a:r>
            <a:r>
              <a:rPr lang="en-GB" sz="1700" dirty="0"/>
              <a:t> is significantly more different to both </a:t>
            </a:r>
            <a:r>
              <a:rPr lang="en-GB" sz="1700" dirty="0" err="1"/>
              <a:t>RadA</a:t>
            </a:r>
            <a:r>
              <a:rPr lang="en-GB" sz="1700" dirty="0"/>
              <a:t> and </a:t>
            </a:r>
            <a:r>
              <a:rPr lang="en-GB" sz="1700" dirty="0" err="1"/>
              <a:t>RecA</a:t>
            </a:r>
            <a:r>
              <a:rPr lang="en-GB" sz="1700" dirty="0"/>
              <a:t> (Figure 2c).</a:t>
            </a:r>
          </a:p>
          <a:p>
            <a:pPr eaLnBrk="1" hangingPunct="1">
              <a:lnSpc>
                <a:spcPct val="12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/>
              <a:t>The constructed graph:</a:t>
            </a:r>
            <a:endParaRPr lang="en-GB" sz="1700" dirty="0">
              <a:solidFill>
                <a:srgbClr val="280099"/>
              </a:solidFill>
            </a:endParaRPr>
          </a:p>
        </p:txBody>
      </p:sp>
      <p:cxnSp>
        <p:nvCxnSpPr>
          <p:cNvPr id="22531" name="AutoShape 3"/>
          <p:cNvCxnSpPr>
            <a:cxnSpLocks noChangeShapeType="1"/>
            <a:stCxn id="22530" idx="3"/>
            <a:endCxn id="22530" idx="3"/>
          </p:cNvCxnSpPr>
          <p:nvPr/>
        </p:nvCxnSpPr>
        <p:spPr bwMode="auto">
          <a:xfrm>
            <a:off x="8686800" y="3644900"/>
            <a:ext cx="1588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532" name="AutoShape 4"/>
          <p:cNvCxnSpPr>
            <a:cxnSpLocks noChangeShapeType="1"/>
            <a:stCxn id="22530" idx="3"/>
            <a:endCxn id="22530" idx="3"/>
          </p:cNvCxnSpPr>
          <p:nvPr/>
        </p:nvCxnSpPr>
        <p:spPr bwMode="auto">
          <a:xfrm>
            <a:off x="8686800" y="3644900"/>
            <a:ext cx="1588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9120"/>
            <a:ext cx="9144000" cy="18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8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0013"/>
            <a:ext cx="8224837" cy="736600"/>
          </a:xfrm>
        </p:spPr>
        <p:txBody>
          <a:bodyPr lIns="90000" tIns="46800" rIns="90000" bIns="46800" anchor="b"/>
          <a:lstStyle/>
          <a:p>
            <a:pPr eaLnBrk="1" hangingPunct="1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ea typeface="SimSun" charset="0"/>
                <a:cs typeface="SimSun" charset="0"/>
              </a:rPr>
              <a:t>Constructing the Interaction Network</a:t>
            </a:r>
          </a:p>
        </p:txBody>
      </p:sp>
      <p:cxnSp>
        <p:nvCxnSpPr>
          <p:cNvPr id="23555" name="AutoShape 3"/>
          <p:cNvCxnSpPr>
            <a:cxnSpLocks noChangeShapeType="1"/>
          </p:cNvCxnSpPr>
          <p:nvPr/>
        </p:nvCxnSpPr>
        <p:spPr bwMode="auto">
          <a:xfrm>
            <a:off x="8686800" y="3806825"/>
            <a:ext cx="1588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556" name="AutoShape 4"/>
          <p:cNvCxnSpPr>
            <a:cxnSpLocks noChangeShapeType="1"/>
          </p:cNvCxnSpPr>
          <p:nvPr/>
        </p:nvCxnSpPr>
        <p:spPr bwMode="auto">
          <a:xfrm>
            <a:off x="8686800" y="3806825"/>
            <a:ext cx="1588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98784"/>
            <a:ext cx="7189936" cy="52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9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458200" cy="5000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/>
              <a:t>Ranking Genes with Graph Centrality Measures</a:t>
            </a: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2971800" y="1143000"/>
            <a:ext cx="2514600" cy="914400"/>
          </a:xfrm>
          <a:prstGeom prst="flowChartMultidocumen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Publications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971800" y="2514600"/>
            <a:ext cx="2514600" cy="6858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Literature mined </a:t>
            </a:r>
          </a:p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concept-specific network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114800" y="2057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114800" y="3200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914400"/>
          </a:xfrm>
          <a:prstGeom prst="bracePair">
            <a:avLst>
              <a:gd name="adj" fmla="val 833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943600" y="1423988"/>
            <a:ext cx="29718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9000"/>
              </a:lnSpc>
              <a:defRPr/>
            </a:pPr>
            <a:r>
              <a:rPr lang="en-GB"/>
              <a:t>- Concept (e.g. a disease)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- Set of genes related to the concept (seed genes)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971800" y="3657600"/>
            <a:ext cx="2514600" cy="685800"/>
          </a:xfrm>
          <a:prstGeom prst="flowChartProcess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Centrality-based </a:t>
            </a:r>
          </a:p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network analysis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928938" y="4800600"/>
            <a:ext cx="2601912" cy="685800"/>
          </a:xfrm>
          <a:prstGeom prst="flowChartTermina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New</a:t>
            </a:r>
          </a:p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concept-related genes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41148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4337050" y="1828800"/>
            <a:ext cx="1384300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6153150" y="3429000"/>
            <a:ext cx="1866900" cy="1143000"/>
          </a:xfrm>
          <a:prstGeom prst="bracePair">
            <a:avLst>
              <a:gd name="adj" fmla="val 833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286500" y="3429000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9000"/>
              </a:lnSpc>
              <a:defRPr/>
            </a:pPr>
            <a:r>
              <a:rPr lang="en-GB"/>
              <a:t>Degree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Eigenvector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Betweenness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Closeness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5451475" y="4013200"/>
            <a:ext cx="6985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286000" y="6024563"/>
            <a:ext cx="43434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 sz="2000">
                <a:solidFill>
                  <a:srgbClr val="4C1900"/>
                </a:solidFill>
              </a:rPr>
              <a:t>Importance of a node in the graph</a:t>
            </a:r>
          </a:p>
        </p:txBody>
      </p:sp>
    </p:spTree>
    <p:extLst>
      <p:ext uri="{BB962C8B-B14F-4D97-AF65-F5344CB8AC3E}">
        <p14:creationId xmlns:p14="http://schemas.microsoft.com/office/powerpoint/2010/main" val="1015954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03200"/>
            <a:ext cx="8224837" cy="5175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/>
              <a:t>Top Ranked 20 Genes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125538"/>
            <a:ext cx="8224838" cy="4589462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5751513"/>
            <a:ext cx="82296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 sz="1600"/>
              <a:t>12 genes: Prostate Gene DataBase (PGDB)</a:t>
            </a:r>
          </a:p>
          <a:p>
            <a:pPr>
              <a:defRPr/>
            </a:pPr>
            <a:r>
              <a:rPr lang="en-GB" sz="1600"/>
              <a:t>  2 genes: KEGG pathway for prostate cancer and literature (MDM2 and INS)</a:t>
            </a:r>
          </a:p>
          <a:p>
            <a:pPr>
              <a:defRPr/>
            </a:pPr>
            <a:r>
              <a:rPr lang="en-GB" sz="1600"/>
              <a:t>  2 genes: literature (NR3C1 and MAPK1)</a:t>
            </a:r>
          </a:p>
          <a:p>
            <a:pPr>
              <a:defRPr/>
            </a:pPr>
            <a:r>
              <a:rPr lang="en-GB" sz="1600"/>
              <a:t>  7 genes: No positive or negative evidence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7275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30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3" name="Group 8"/>
          <p:cNvGrpSpPr>
            <a:grpSpLocks/>
          </p:cNvGrpSpPr>
          <p:nvPr/>
        </p:nvGrpSpPr>
        <p:grpSpPr bwMode="auto">
          <a:xfrm>
            <a:off x="539750" y="404813"/>
            <a:ext cx="8280400" cy="5903912"/>
            <a:chOff x="715147" y="313068"/>
            <a:chExt cx="8280317" cy="6354574"/>
          </a:xfrm>
        </p:grpSpPr>
        <p:pic>
          <p:nvPicPr>
            <p:cNvPr id="14643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47" y="2579029"/>
              <a:ext cx="2844800" cy="2603500"/>
            </a:xfrm>
            <a:prstGeom prst="rect">
              <a:avLst/>
            </a:prstGeom>
            <a:noFill/>
            <a:ln w="9525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35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841" y="731681"/>
              <a:ext cx="3200400" cy="1828800"/>
            </a:xfrm>
            <a:prstGeom prst="rect">
              <a:avLst/>
            </a:prstGeom>
            <a:noFill/>
            <a:ln w="9525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36" name="Picture 1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364" y="2811922"/>
              <a:ext cx="4991100" cy="3855720"/>
            </a:xfrm>
            <a:prstGeom prst="rect">
              <a:avLst/>
            </a:prstGeom>
            <a:noFill/>
            <a:ln w="9525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37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47" y="1226981"/>
              <a:ext cx="3454400" cy="8382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2702677" y="1888469"/>
              <a:ext cx="668331" cy="690306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80429" y="1888469"/>
              <a:ext cx="2157391" cy="1454085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55076" y="3733842"/>
              <a:ext cx="1149338" cy="466469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6441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101" y="313068"/>
              <a:ext cx="3352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163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560840" cy="13260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/>
              <a:t>Text Mining in </a:t>
            </a:r>
            <a:r>
              <a:rPr lang="en-US" sz="2400" dirty="0" err="1"/>
              <a:t>Neuroscince</a:t>
            </a:r>
            <a:r>
              <a:rPr lang="en-US" sz="2400" dirty="0"/>
              <a:t> Domain:</a:t>
            </a:r>
            <a:br>
              <a:rPr lang="en-US" sz="2400" dirty="0"/>
            </a:br>
            <a:r>
              <a:rPr lang="en-US" sz="2400" dirty="0"/>
              <a:t>Natural Language Processing for Mining Neuroanatomical Relations Among Brain Regions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0" y="5084763"/>
            <a:ext cx="6400800" cy="434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1600" dirty="0" err="1"/>
              <a:t>with</a:t>
            </a:r>
            <a:r>
              <a:rPr lang="tr-TR" sz="1600" dirty="0"/>
              <a:t> Erinç Gökdeniz </a:t>
            </a:r>
            <a:r>
              <a:rPr lang="tr-TR" sz="1600" dirty="0" err="1"/>
              <a:t>and</a:t>
            </a:r>
            <a:r>
              <a:rPr lang="tr-TR" sz="1600" dirty="0"/>
              <a:t> Reşit </a:t>
            </a:r>
            <a:r>
              <a:rPr lang="tr-TR" sz="1600" dirty="0" err="1"/>
              <a:t>Canbeyli</a:t>
            </a:r>
            <a:endParaRPr lang="tr-TR" sz="1600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  <p:pic>
        <p:nvPicPr>
          <p:cNvPr id="116739" name="Picture 2" descr="https://lh3.googleusercontent.com/EFg8jLRnGdIErRU-cuClIcSRL-risTNCEZNjDy51OV5TNy-DpevP2clwTv2_52dEpbYGBOjzWV3CLN6alvAj8Kz_E-lLpEnbGwbYj9A0Mea5auXWztVRrf_8EBO8HCLj0DC-V3x6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2098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95288" y="5876925"/>
            <a:ext cx="8748712" cy="7921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ctr" defTabSz="457200" rtl="0" eaLnBrk="0" fontAlgn="base" hangingPunct="0">
              <a:lnSpc>
                <a:spcPct val="111000"/>
              </a:lnSpc>
              <a:spcBef>
                <a:spcPts val="6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lnSpc>
                <a:spcPct val="111000"/>
              </a:lnSpc>
              <a:spcBef>
                <a:spcPts val="5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lnSpc>
                <a:spcPct val="111000"/>
              </a:lnSpc>
              <a:spcBef>
                <a:spcPts val="500"/>
              </a:spcBef>
              <a:spcAft>
                <a:spcPct val="0"/>
              </a:spcAft>
              <a:buClr>
                <a:srgbClr val="99CC00"/>
              </a:buClr>
              <a:buSzPct val="65000"/>
              <a:buFont typeface="Wingdings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lnSpc>
                <a:spcPct val="111000"/>
              </a:lnSpc>
              <a:spcBef>
                <a:spcPts val="450"/>
              </a:spcBef>
              <a:spcAft>
                <a:spcPct val="0"/>
              </a:spcAft>
              <a:buClr>
                <a:srgbClr val="666600"/>
              </a:buClr>
              <a:buSzPct val="100000"/>
              <a:buFont typeface="Wingding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lnSpc>
                <a:spcPct val="111000"/>
              </a:lnSpc>
              <a:spcBef>
                <a:spcPts val="450"/>
              </a:spcBef>
              <a:spcAft>
                <a:spcPct val="0"/>
              </a:spcAft>
              <a:buClr>
                <a:srgbClr val="666600"/>
              </a:buClr>
              <a:buSzPct val="80000"/>
              <a:buFont typeface="Wingding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fontAlgn="base">
              <a:lnSpc>
                <a:spcPct val="111000"/>
              </a:lnSpc>
              <a:spcBef>
                <a:spcPts val="450"/>
              </a:spcBef>
              <a:spcAft>
                <a:spcPct val="0"/>
              </a:spcAft>
              <a:buClr>
                <a:srgbClr val="666600"/>
              </a:buClr>
              <a:buSzPct val="80000"/>
              <a:buFont typeface="Wingding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fontAlgn="base">
              <a:lnSpc>
                <a:spcPct val="111000"/>
              </a:lnSpc>
              <a:spcBef>
                <a:spcPts val="450"/>
              </a:spcBef>
              <a:spcAft>
                <a:spcPct val="0"/>
              </a:spcAft>
              <a:buClr>
                <a:srgbClr val="666600"/>
              </a:buClr>
              <a:buSzPct val="80000"/>
              <a:buFont typeface="Wingding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fontAlgn="base">
              <a:lnSpc>
                <a:spcPct val="111000"/>
              </a:lnSpc>
              <a:spcBef>
                <a:spcPts val="450"/>
              </a:spcBef>
              <a:spcAft>
                <a:spcPct val="0"/>
              </a:spcAft>
              <a:buClr>
                <a:srgbClr val="666600"/>
              </a:buClr>
              <a:buSzPct val="80000"/>
              <a:buFont typeface="Wingding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fontAlgn="base">
              <a:lnSpc>
                <a:spcPct val="111000"/>
              </a:lnSpc>
              <a:spcBef>
                <a:spcPts val="450"/>
              </a:spcBef>
              <a:spcAft>
                <a:spcPct val="0"/>
              </a:spcAft>
              <a:buClr>
                <a:srgbClr val="666600"/>
              </a:buClr>
              <a:buSzPct val="80000"/>
              <a:buFont typeface="Wingding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1600" dirty="0"/>
              <a:t>E. </a:t>
            </a:r>
            <a:r>
              <a:rPr lang="tr-TR" sz="1600" dirty="0" err="1"/>
              <a:t>Gokdeniz</a:t>
            </a:r>
            <a:r>
              <a:rPr lang="tr-TR" sz="1600" dirty="0"/>
              <a:t>, A. </a:t>
            </a:r>
            <a:r>
              <a:rPr lang="tr-TR" sz="1600" dirty="0" err="1"/>
              <a:t>Ozgur</a:t>
            </a:r>
            <a:r>
              <a:rPr lang="tr-TR" sz="1600" dirty="0"/>
              <a:t>, R. </a:t>
            </a:r>
            <a:r>
              <a:rPr lang="tr-TR" sz="1600" dirty="0" err="1"/>
              <a:t>Canbeyli</a:t>
            </a:r>
            <a:r>
              <a:rPr lang="tr-TR" sz="1600" dirty="0"/>
              <a:t>. </a:t>
            </a:r>
            <a:r>
              <a:rPr lang="tr-TR" sz="1600" dirty="0" err="1"/>
              <a:t>Automated</a:t>
            </a:r>
            <a:r>
              <a:rPr lang="tr-TR" sz="1600" dirty="0"/>
              <a:t> </a:t>
            </a:r>
            <a:r>
              <a:rPr lang="tr-TR" sz="1600" dirty="0" err="1"/>
              <a:t>Neuroanatomical</a:t>
            </a:r>
            <a:r>
              <a:rPr lang="tr-TR" sz="1600" dirty="0"/>
              <a:t> </a:t>
            </a:r>
            <a:r>
              <a:rPr lang="tr-TR" sz="1600" dirty="0" err="1"/>
              <a:t>Relation</a:t>
            </a:r>
            <a:r>
              <a:rPr lang="tr-TR" sz="1600" dirty="0"/>
              <a:t> </a:t>
            </a:r>
            <a:r>
              <a:rPr lang="tr-TR" sz="1600" dirty="0" err="1"/>
              <a:t>Extraction</a:t>
            </a:r>
            <a:r>
              <a:rPr lang="tr-TR" sz="1600" dirty="0"/>
              <a:t>: A </a:t>
            </a:r>
            <a:r>
              <a:rPr lang="tr-TR" sz="1600" dirty="0" err="1"/>
              <a:t>Linguistically</a:t>
            </a:r>
            <a:r>
              <a:rPr lang="tr-TR" sz="1600" dirty="0"/>
              <a:t> </a:t>
            </a:r>
            <a:r>
              <a:rPr lang="tr-TR" sz="1600" dirty="0" err="1"/>
              <a:t>Motivated</a:t>
            </a:r>
            <a:r>
              <a:rPr lang="tr-TR" sz="1600" dirty="0"/>
              <a:t> </a:t>
            </a:r>
            <a:r>
              <a:rPr lang="tr-TR" sz="1600" dirty="0" err="1"/>
              <a:t>Approach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a PVT Connectivity </a:t>
            </a:r>
            <a:r>
              <a:rPr lang="tr-TR" sz="1600" dirty="0" err="1"/>
              <a:t>Graph</a:t>
            </a:r>
            <a:r>
              <a:rPr lang="tr-TR" sz="1600" dirty="0"/>
              <a:t> Case </a:t>
            </a:r>
            <a:r>
              <a:rPr lang="tr-TR" sz="1600" dirty="0" err="1"/>
              <a:t>Study</a:t>
            </a:r>
            <a:r>
              <a:rPr lang="tr-TR" sz="1600" dirty="0"/>
              <a:t>. </a:t>
            </a:r>
            <a:r>
              <a:rPr lang="tr-TR" sz="1600" dirty="0" err="1"/>
              <a:t>Frontiers</a:t>
            </a:r>
            <a:r>
              <a:rPr lang="tr-TR" sz="1600" dirty="0"/>
              <a:t> in </a:t>
            </a:r>
            <a:r>
              <a:rPr lang="tr-TR" sz="1600" dirty="0" err="1"/>
              <a:t>Neuroinformatics</a:t>
            </a:r>
            <a:r>
              <a:rPr lang="tr-TR" sz="1600" dirty="0"/>
              <a:t>, 10:39, 2016.</a:t>
            </a:r>
            <a:endParaRPr lang="tr-TR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9493388"/>
      </p:ext>
    </p:extLst>
  </p:cSld>
  <p:clrMapOvr>
    <a:masterClrMapping/>
  </p:clrMapOvr>
  <p:transition spd="slow" advTm="3935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65363"/>
            <a:ext cx="6934200" cy="284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Problem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77E8-14C6-2248-9D0A-03B1FC5C2446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pic>
        <p:nvPicPr>
          <p:cNvPr id="1187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535613"/>
            <a:ext cx="930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895600"/>
            <a:ext cx="7927975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519738"/>
            <a:ext cx="6223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409950"/>
            <a:ext cx="417671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867150"/>
            <a:ext cx="5554662" cy="41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30250" y="2897188"/>
            <a:ext cx="534988" cy="469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1906588" y="3889375"/>
            <a:ext cx="5553075" cy="3873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Rounded Rectangle 15"/>
          <p:cNvSpPr/>
          <p:nvPr/>
        </p:nvSpPr>
        <p:spPr>
          <a:xfrm>
            <a:off x="5283200" y="2925763"/>
            <a:ext cx="3273425" cy="4270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583111"/>
      </p:ext>
    </p:extLst>
  </p:cSld>
  <p:clrMapOvr>
    <a:masterClrMapping/>
  </p:clrMapOvr>
  <p:transition spd="slow" advTm="18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Connectivity </a:t>
            </a:r>
            <a:r>
              <a:rPr lang="tr-TR" dirty="0" err="1"/>
              <a:t>Graph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676400"/>
            <a:ext cx="9182100" cy="4114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54A3A-7EAA-8147-8D7D-9681683D2E56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24888"/>
      </p:ext>
    </p:extLst>
  </p:cSld>
  <p:clrMapOvr>
    <a:masterClrMapping/>
  </p:clrMapOvr>
  <p:transition spd="slow" advTm="2949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/>
              <a:t>Top 5 Brain </a:t>
            </a:r>
            <a:r>
              <a:rPr lang="tr-TR" dirty="0" err="1"/>
              <a:t>Regions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connections</a:t>
            </a:r>
            <a:endParaRPr lang="tr-TR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680075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15F25-46AF-9040-96CE-4C0CF653E1B5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391561"/>
      </p:ext>
    </p:extLst>
  </p:cSld>
  <p:clrMapOvr>
    <a:masterClrMapping/>
  </p:clrMapOvr>
  <p:transition spd="slow" advTm="66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000" dirty="0"/>
              <a:t>How is PVT </a:t>
            </a:r>
            <a:r>
              <a:rPr lang="tr-TR" sz="4000" dirty="0" err="1"/>
              <a:t>case</a:t>
            </a:r>
            <a:r>
              <a:rPr lang="tr-TR" sz="4000" dirty="0"/>
              <a:t> </a:t>
            </a:r>
            <a:r>
              <a:rPr lang="tr-TR" sz="4000" dirty="0" err="1"/>
              <a:t>study</a:t>
            </a:r>
            <a:r>
              <a:rPr lang="tr-TR" sz="4000" dirty="0"/>
              <a:t> </a:t>
            </a:r>
            <a:r>
              <a:rPr lang="tr-TR" sz="4000" dirty="0" err="1"/>
              <a:t>helpful</a:t>
            </a:r>
            <a:r>
              <a:rPr lang="tr-TR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PVT has </a:t>
            </a:r>
            <a:r>
              <a:rPr lang="tr-TR" dirty="0" err="1"/>
              <a:t>strong</a:t>
            </a:r>
            <a:r>
              <a:rPr lang="tr-TR" dirty="0"/>
              <a:t> </a:t>
            </a:r>
            <a:r>
              <a:rPr lang="en-US" dirty="0"/>
              <a:t>connection</a:t>
            </a:r>
            <a:r>
              <a:rPr lang="tr-TR" dirty="0"/>
              <a:t>s </a:t>
            </a:r>
            <a:r>
              <a:rPr lang="tr-TR" dirty="0" err="1"/>
              <a:t>with</a:t>
            </a:r>
            <a:r>
              <a:rPr lang="tr-TR" dirty="0"/>
              <a:t> </a:t>
            </a:r>
          </a:p>
          <a:p>
            <a:pPr lvl="1">
              <a:defRPr/>
            </a:pPr>
            <a:r>
              <a:rPr lang="tr-TR" dirty="0"/>
              <a:t>SCN, </a:t>
            </a:r>
            <a:r>
              <a:rPr lang="en-US" dirty="0"/>
              <a:t>nucleus </a:t>
            </a:r>
            <a:r>
              <a:rPr lang="en-US" dirty="0" err="1"/>
              <a:t>accumbens</a:t>
            </a:r>
            <a:r>
              <a:rPr lang="en-US" dirty="0"/>
              <a:t>, </a:t>
            </a:r>
            <a:r>
              <a:rPr lang="en-US" dirty="0" err="1"/>
              <a:t>amygdaloid</a:t>
            </a:r>
            <a:r>
              <a:rPr lang="en-US" dirty="0"/>
              <a:t> complex</a:t>
            </a:r>
          </a:p>
          <a:p>
            <a:pPr lvl="1">
              <a:defRPr/>
            </a:pPr>
            <a:r>
              <a:rPr lang="tr-TR" dirty="0" err="1"/>
              <a:t>extended</a:t>
            </a:r>
            <a:r>
              <a:rPr lang="tr-TR" dirty="0"/>
              <a:t> </a:t>
            </a:r>
            <a:r>
              <a:rPr lang="tr-TR" dirty="0" err="1"/>
              <a:t>amygdala</a:t>
            </a:r>
            <a:r>
              <a:rPr lang="tr-TR" dirty="0"/>
              <a:t> </a:t>
            </a:r>
            <a:r>
              <a:rPr lang="tr-TR" dirty="0" err="1"/>
              <a:t>incl</a:t>
            </a:r>
            <a:r>
              <a:rPr lang="tr-TR" dirty="0"/>
              <a:t>.  </a:t>
            </a:r>
          </a:p>
          <a:p>
            <a:pPr lvl="2">
              <a:defRPr/>
            </a:pPr>
            <a:r>
              <a:rPr lang="en-US" dirty="0"/>
              <a:t>bed nucleus of the </a:t>
            </a:r>
            <a:r>
              <a:rPr lang="en-US" dirty="0" err="1"/>
              <a:t>stria</a:t>
            </a:r>
            <a:r>
              <a:rPr lang="en-US" dirty="0"/>
              <a:t> </a:t>
            </a:r>
            <a:r>
              <a:rPr lang="en-US" dirty="0" err="1"/>
              <a:t>terminalis</a:t>
            </a:r>
            <a:endParaRPr lang="tr-TR" dirty="0"/>
          </a:p>
          <a:p>
            <a:pPr lvl="2">
              <a:defRPr/>
            </a:pPr>
            <a:r>
              <a:rPr lang="tr-TR" dirty="0" err="1"/>
              <a:t>ventromedial</a:t>
            </a:r>
            <a:r>
              <a:rPr lang="tr-TR" dirty="0"/>
              <a:t> </a:t>
            </a:r>
            <a:r>
              <a:rPr lang="tr-TR" dirty="0" err="1"/>
              <a:t>prefrontal</a:t>
            </a:r>
            <a:r>
              <a:rPr lang="tr-TR" dirty="0"/>
              <a:t> </a:t>
            </a:r>
            <a:r>
              <a:rPr lang="tr-TR" dirty="0" err="1"/>
              <a:t>cortex</a:t>
            </a:r>
            <a:endParaRPr lang="tr-TR" dirty="0"/>
          </a:p>
          <a:p>
            <a:pPr lvl="2">
              <a:defRPr/>
            </a:pPr>
            <a:endParaRPr lang="tr-TR" dirty="0"/>
          </a:p>
          <a:p>
            <a:pPr>
              <a:defRPr/>
            </a:pPr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structures</a:t>
            </a:r>
            <a:r>
              <a:rPr lang="tr-TR" sz="2800" dirty="0"/>
              <a:t> </a:t>
            </a:r>
            <a:r>
              <a:rPr lang="tr-TR" sz="2800" dirty="0" err="1"/>
              <a:t>involved</a:t>
            </a:r>
            <a:r>
              <a:rPr lang="tr-TR" sz="2800" dirty="0"/>
              <a:t> in </a:t>
            </a:r>
            <a:r>
              <a:rPr lang="tr-TR" sz="2800" dirty="0" err="1"/>
              <a:t>mood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depression</a:t>
            </a:r>
            <a:endParaRPr lang="tr-TR" sz="2800" dirty="0"/>
          </a:p>
          <a:p>
            <a:pPr>
              <a:defRPr/>
            </a:pPr>
            <a:endParaRPr lang="tr-TR" sz="2800" dirty="0"/>
          </a:p>
          <a:p>
            <a:pPr>
              <a:defRPr/>
            </a:pPr>
            <a:r>
              <a:rPr lang="tr-TR" sz="2800" dirty="0"/>
              <a:t>PVT </a:t>
            </a:r>
            <a:r>
              <a:rPr lang="tr-TR" sz="2800" dirty="0" err="1"/>
              <a:t>involvement</a:t>
            </a:r>
            <a:r>
              <a:rPr lang="tr-TR" sz="2800" dirty="0"/>
              <a:t> in </a:t>
            </a:r>
            <a:r>
              <a:rPr lang="tr-TR" sz="2800" dirty="0" err="1"/>
              <a:t>depression</a:t>
            </a:r>
            <a:r>
              <a:rPr lang="tr-TR" sz="2800" dirty="0"/>
              <a:t> is not </a:t>
            </a:r>
            <a:r>
              <a:rPr lang="tr-TR" sz="2800" dirty="0" err="1"/>
              <a:t>directly</a:t>
            </a:r>
            <a:r>
              <a:rPr lang="tr-TR" sz="2800" dirty="0"/>
              <a:t> </a:t>
            </a:r>
            <a:r>
              <a:rPr lang="tr-TR" sz="2800" dirty="0" err="1"/>
              <a:t>addressed</a:t>
            </a:r>
            <a:endParaRPr lang="tr-TR" sz="2800" dirty="0"/>
          </a:p>
          <a:p>
            <a:pPr lvl="1">
              <a:defRPr/>
            </a:pPr>
            <a:r>
              <a:rPr lang="tr-TR" dirty="0" err="1"/>
              <a:t>Only</a:t>
            </a:r>
            <a:r>
              <a:rPr lang="tr-TR" dirty="0"/>
              <a:t>, </a:t>
            </a:r>
            <a:r>
              <a:rPr lang="tr-TR" dirty="0" err="1"/>
              <a:t>Zhu</a:t>
            </a:r>
            <a:r>
              <a:rPr lang="tr-TR" dirty="0"/>
              <a:t> et al. (2011) </a:t>
            </a:r>
            <a:r>
              <a:rPr lang="tr-TR" dirty="0" err="1"/>
              <a:t>suggests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en-US" dirty="0"/>
              <a:t>PVT neurons </a:t>
            </a:r>
            <a:r>
              <a:rPr lang="tr-TR" dirty="0" err="1"/>
              <a:t>might</a:t>
            </a:r>
            <a:r>
              <a:rPr lang="tr-TR" dirty="0"/>
              <a:t> be </a:t>
            </a:r>
            <a:r>
              <a:rPr lang="en-US" dirty="0"/>
              <a:t>engaged in acute depressive events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6978B-F4B9-A744-8AAF-286CCFB2580D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160328"/>
      </p:ext>
    </p:extLst>
  </p:cSld>
  <p:clrMapOvr>
    <a:masterClrMapping/>
  </p:clrMapOvr>
  <p:transition spd="slow" advTm="3229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Research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Natural Language Processing</a:t>
            </a:r>
          </a:p>
          <a:p>
            <a:r>
              <a:rPr lang="en-US" dirty="0"/>
              <a:t>Text Mining</a:t>
            </a:r>
          </a:p>
          <a:p>
            <a:r>
              <a:rPr lang="en-US" dirty="0"/>
              <a:t>Bioinformatics</a:t>
            </a:r>
          </a:p>
        </p:txBody>
      </p:sp>
    </p:spTree>
    <p:extLst>
      <p:ext uri="{BB962C8B-B14F-4D97-AF65-F5344CB8AC3E}">
        <p14:creationId xmlns:p14="http://schemas.microsoft.com/office/powerpoint/2010/main" val="175016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560840" cy="13260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dirty="0"/>
              <a:t>A </a:t>
            </a:r>
            <a:r>
              <a:rPr lang="tr-TR" sz="2400" dirty="0" err="1"/>
              <a:t>chemical</a:t>
            </a:r>
            <a:r>
              <a:rPr lang="tr-TR" sz="2400" dirty="0"/>
              <a:t> </a:t>
            </a:r>
            <a:r>
              <a:rPr lang="tr-TR" sz="2400" dirty="0" err="1"/>
              <a:t>language</a:t>
            </a:r>
            <a:r>
              <a:rPr lang="tr-TR" sz="2400" dirty="0"/>
              <a:t> </a:t>
            </a:r>
            <a:r>
              <a:rPr lang="tr-TR" sz="2400" dirty="0" err="1"/>
              <a:t>based</a:t>
            </a:r>
            <a:r>
              <a:rPr lang="tr-TR" sz="2400" dirty="0"/>
              <a:t> </a:t>
            </a:r>
            <a:r>
              <a:rPr lang="tr-TR" sz="2400" dirty="0" err="1"/>
              <a:t>approach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drug-target</a:t>
            </a:r>
            <a:r>
              <a:rPr lang="tr-TR" sz="2400" dirty="0"/>
              <a:t> </a:t>
            </a:r>
            <a:r>
              <a:rPr lang="tr-TR" sz="2400" dirty="0" err="1"/>
              <a:t>interaction</a:t>
            </a:r>
            <a:r>
              <a:rPr lang="tr-TR" sz="2400" dirty="0"/>
              <a:t> </a:t>
            </a:r>
            <a:r>
              <a:rPr lang="tr-TR" sz="2400" dirty="0" err="1"/>
              <a:t>prediction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0" y="5084763"/>
            <a:ext cx="6400800" cy="434975"/>
          </a:xfrm>
        </p:spPr>
        <p:txBody>
          <a:bodyPr>
            <a:normAutofit/>
          </a:bodyPr>
          <a:lstStyle/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5085184"/>
            <a:ext cx="7560840" cy="1326009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000" dirty="0"/>
              <a:t>with </a:t>
            </a:r>
            <a:r>
              <a:rPr lang="en-US" sz="2000" dirty="0" err="1"/>
              <a:t>Hakime</a:t>
            </a:r>
            <a:r>
              <a:rPr lang="en-US" sz="2000" dirty="0"/>
              <a:t> </a:t>
            </a:r>
            <a:r>
              <a:rPr lang="en-US" sz="2000" dirty="0" err="1"/>
              <a:t>Öztürk</a:t>
            </a:r>
            <a:r>
              <a:rPr lang="en-US" sz="2000" dirty="0"/>
              <a:t> and </a:t>
            </a:r>
            <a:r>
              <a:rPr lang="en-US" sz="2000" dirty="0" err="1"/>
              <a:t>Elif</a:t>
            </a:r>
            <a:r>
              <a:rPr lang="en-US" sz="2000" dirty="0"/>
              <a:t> </a:t>
            </a:r>
            <a:r>
              <a:rPr lang="en-US" sz="2000" dirty="0" err="1"/>
              <a:t>Özkırımlı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8311130"/>
      </p:ext>
    </p:extLst>
  </p:cSld>
  <p:clrMapOvr>
    <a:masterClrMapping/>
  </p:clrMapOvr>
  <p:transition spd="slow" advTm="3935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indingint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2513" y="1371600"/>
            <a:ext cx="5551487" cy="5029200"/>
          </a:xfrm>
        </p:spPr>
      </p:pic>
      <p:sp>
        <p:nvSpPr>
          <p:cNvPr id="6" name="5 İkizkenar Üçgen"/>
          <p:cNvSpPr/>
          <p:nvPr/>
        </p:nvSpPr>
        <p:spPr>
          <a:xfrm rot="3985831">
            <a:off x="3222626" y="1992312"/>
            <a:ext cx="609600" cy="11969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332656"/>
            <a:ext cx="8675687" cy="684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err="1">
                <a:solidFill>
                  <a:srgbClr val="000090"/>
                </a:solidFill>
              </a:rPr>
              <a:t>Textual</a:t>
            </a:r>
            <a:r>
              <a:rPr lang="tr-TR" dirty="0">
                <a:solidFill>
                  <a:srgbClr val="000090"/>
                </a:solidFill>
              </a:rPr>
              <a:t> </a:t>
            </a:r>
            <a:r>
              <a:rPr lang="tr-TR" dirty="0" err="1">
                <a:solidFill>
                  <a:srgbClr val="000090"/>
                </a:solidFill>
              </a:rPr>
              <a:t>Representation</a:t>
            </a:r>
            <a:r>
              <a:rPr lang="tr-TR" dirty="0">
                <a:solidFill>
                  <a:srgbClr val="000090"/>
                </a:solidFill>
              </a:rPr>
              <a:t> of </a:t>
            </a:r>
            <a:r>
              <a:rPr lang="tr-TR" dirty="0" err="1">
                <a:solidFill>
                  <a:srgbClr val="000090"/>
                </a:solidFill>
              </a:rPr>
              <a:t>Ligands</a:t>
            </a:r>
            <a:r>
              <a:rPr lang="tr-TR" dirty="0">
                <a:solidFill>
                  <a:srgbClr val="000090"/>
                </a:solidFill>
              </a:rPr>
              <a:t> </a:t>
            </a:r>
            <a:r>
              <a:rPr lang="tr-TR" dirty="0" err="1">
                <a:solidFill>
                  <a:srgbClr val="000090"/>
                </a:solidFill>
              </a:rPr>
              <a:t>and</a:t>
            </a:r>
            <a:r>
              <a:rPr lang="tr-TR" dirty="0">
                <a:solidFill>
                  <a:srgbClr val="000090"/>
                </a:solidFill>
              </a:rPr>
              <a:t> </a:t>
            </a:r>
            <a:r>
              <a:rPr lang="tr-TR" dirty="0" err="1">
                <a:solidFill>
                  <a:srgbClr val="000090"/>
                </a:solidFill>
              </a:rPr>
              <a:t>Proteins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522288" y="1981200"/>
            <a:ext cx="2678112" cy="320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12360" y="6415087"/>
            <a:ext cx="1152128" cy="365125"/>
          </a:xfrm>
        </p:spPr>
        <p:txBody>
          <a:bodyPr/>
          <a:lstStyle/>
          <a:p>
            <a:pPr algn="r">
              <a:defRPr/>
            </a:pPr>
            <a:fld id="{B03C8E5F-072B-7B43-90EC-36B273F9B89C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  <p:pic>
        <p:nvPicPr>
          <p:cNvPr id="8" name="7 Resim" descr="ZZ7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3985">
            <a:off x="799307" y="2653506"/>
            <a:ext cx="21764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Resim" descr="Ekran Alıntısı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819400"/>
            <a:ext cx="20891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587375" y="2895600"/>
            <a:ext cx="25479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000000"/>
                </a:solidFill>
                <a:latin typeface="Courier New" charset="0"/>
                <a:cs typeface="Courier New" charset="0"/>
              </a:rPr>
              <a:t>CC1(C(NC(S1)C(C(=O)O)NC(=O)C(C2=CC=CC=C2)N)C(=O)O)C</a:t>
            </a:r>
            <a:endParaRPr lang="en-US" sz="2000" b="1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endParaRPr lang="en-US" sz="2000" b="1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527425" y="6172200"/>
            <a:ext cx="84931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Dikdörtgen"/>
          <p:cNvSpPr/>
          <p:nvPr/>
        </p:nvSpPr>
        <p:spPr>
          <a:xfrm>
            <a:off x="7445375" y="5486400"/>
            <a:ext cx="1241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12 Dikdörtgen"/>
          <p:cNvSpPr/>
          <p:nvPr/>
        </p:nvSpPr>
        <p:spPr>
          <a:xfrm>
            <a:off x="3592513" y="1981200"/>
            <a:ext cx="84931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750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188" y="620688"/>
            <a:ext cx="8228012" cy="568863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sz="2200" dirty="0"/>
              <a:t>Define </a:t>
            </a:r>
            <a:r>
              <a:rPr lang="tr-TR" sz="2200" dirty="0" err="1"/>
              <a:t>similarity</a:t>
            </a:r>
            <a:r>
              <a:rPr lang="tr-TR" sz="2200" dirty="0"/>
              <a:t> </a:t>
            </a:r>
            <a:r>
              <a:rPr lang="tr-TR" sz="2200" dirty="0" err="1"/>
              <a:t>measures</a:t>
            </a:r>
            <a:r>
              <a:rPr lang="tr-TR" sz="2200" dirty="0"/>
              <a:t> </a:t>
            </a:r>
            <a:r>
              <a:rPr lang="tr-TR" sz="2200" dirty="0" err="1"/>
              <a:t>based</a:t>
            </a:r>
            <a:r>
              <a:rPr lang="tr-TR" sz="2200" dirty="0"/>
              <a:t> on SMILES </a:t>
            </a:r>
            <a:r>
              <a:rPr lang="tr-TR" sz="2200" dirty="0" err="1"/>
              <a:t>strings</a:t>
            </a:r>
            <a:r>
              <a:rPr lang="tr-TR" sz="2200" dirty="0"/>
              <a:t>. </a:t>
            </a:r>
            <a:r>
              <a:rPr lang="tr-TR" sz="2200" dirty="0" err="1"/>
              <a:t>Use</a:t>
            </a:r>
            <a:r>
              <a:rPr lang="tr-TR" sz="2200" dirty="0"/>
              <a:t> </a:t>
            </a:r>
            <a:r>
              <a:rPr lang="tr-TR" sz="2200" dirty="0" err="1"/>
              <a:t>with</a:t>
            </a:r>
            <a:r>
              <a:rPr lang="tr-TR" sz="2200" dirty="0"/>
              <a:t> </a:t>
            </a:r>
            <a:r>
              <a:rPr lang="tr-TR" sz="2200" dirty="0" err="1"/>
              <a:t>machine</a:t>
            </a:r>
            <a:r>
              <a:rPr lang="tr-TR" sz="2200" dirty="0"/>
              <a:t> </a:t>
            </a:r>
            <a:r>
              <a:rPr lang="tr-TR" sz="2200" dirty="0" err="1"/>
              <a:t>learning</a:t>
            </a:r>
            <a:r>
              <a:rPr lang="tr-TR" sz="2200" dirty="0"/>
              <a:t> </a:t>
            </a:r>
            <a:r>
              <a:rPr lang="tr-TR" sz="2200" dirty="0" err="1"/>
              <a:t>algorithms</a:t>
            </a:r>
            <a:r>
              <a:rPr lang="tr-TR" sz="2200" dirty="0"/>
              <a:t>.</a:t>
            </a:r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 marL="0" indent="0">
              <a:buFont typeface="Wingdings" charset="0"/>
              <a:buNone/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 marL="0" indent="0">
              <a:buNone/>
              <a:defRPr/>
            </a:pPr>
            <a:endParaRPr lang="tr-TR" sz="2200" dirty="0"/>
          </a:p>
          <a:p>
            <a:pPr>
              <a:defRPr/>
            </a:pPr>
            <a:endParaRPr lang="tr-TR" sz="2200" dirty="0"/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latin typeface="Tahoma" charset="0"/>
                <a:cs typeface="Tahoma" charset="0"/>
              </a:rPr>
              <a:t>Hakime </a:t>
            </a:r>
            <a:r>
              <a:rPr lang="en-US" sz="1600" dirty="0" err="1">
                <a:latin typeface="Tahoma" charset="0"/>
                <a:cs typeface="Tahoma" charset="0"/>
              </a:rPr>
              <a:t>Ozturk</a:t>
            </a:r>
            <a:r>
              <a:rPr lang="en-US" sz="1600" dirty="0">
                <a:latin typeface="Tahoma" charset="0"/>
                <a:cs typeface="Tahoma" charset="0"/>
              </a:rPr>
              <a:t>, </a:t>
            </a:r>
            <a:r>
              <a:rPr lang="en-US" sz="1600" dirty="0" err="1">
                <a:latin typeface="Tahoma" charset="0"/>
                <a:cs typeface="Tahoma" charset="0"/>
              </a:rPr>
              <a:t>Elif</a:t>
            </a:r>
            <a:r>
              <a:rPr lang="en-US" sz="1600" dirty="0">
                <a:latin typeface="Tahoma" charset="0"/>
                <a:cs typeface="Tahoma" charset="0"/>
              </a:rPr>
              <a:t> </a:t>
            </a:r>
            <a:r>
              <a:rPr lang="en-US" sz="1600" dirty="0" err="1">
                <a:latin typeface="Tahoma" charset="0"/>
                <a:cs typeface="Tahoma" charset="0"/>
              </a:rPr>
              <a:t>Ozkirimli</a:t>
            </a:r>
            <a:r>
              <a:rPr lang="en-US" sz="1600" dirty="0">
                <a:latin typeface="Tahoma" charset="0"/>
                <a:cs typeface="Tahoma" charset="0"/>
              </a:rPr>
              <a:t>, Arzucan </a:t>
            </a:r>
            <a:r>
              <a:rPr lang="en-US" sz="1600" dirty="0" err="1">
                <a:latin typeface="Tahoma" charset="0"/>
                <a:cs typeface="Tahoma" charset="0"/>
              </a:rPr>
              <a:t>Ozgur</a:t>
            </a:r>
            <a:r>
              <a:rPr lang="en-US" sz="1600" dirty="0">
                <a:latin typeface="Tahoma" charset="0"/>
                <a:cs typeface="Tahoma" charset="0"/>
              </a:rPr>
              <a:t>. A comparative study of SMILES-based compound similarity functions for drug-target interaction prediction. BMC Bioinformatics, 17:128, 2016.</a:t>
            </a:r>
            <a:endParaRPr lang="en-US" sz="16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9BE6E42-E3E3-4E4E-A202-142A2F8D14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50531" name="4 İçerik Yer Tutucusu" descr="frag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6832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05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04448" cy="66632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SMILES is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text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57202" y="1447633"/>
            <a:ext cx="8360437" cy="480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tr-TR" sz="2800" dirty="0" err="1"/>
              <a:t>Text</a:t>
            </a:r>
            <a:r>
              <a:rPr lang="tr-TR" sz="2800" dirty="0"/>
              <a:t> </a:t>
            </a:r>
            <a:r>
              <a:rPr lang="tr-TR" sz="2800" dirty="0" err="1"/>
              <a:t>similarity</a:t>
            </a:r>
            <a:r>
              <a:rPr lang="tr-TR" sz="2800" dirty="0"/>
              <a:t> </a:t>
            </a:r>
            <a:r>
              <a:rPr lang="tr-TR" sz="2800" dirty="0" err="1"/>
              <a:t>methods</a:t>
            </a:r>
            <a:r>
              <a:rPr lang="tr-TR" sz="2800" dirty="0"/>
              <a:t> can be </a:t>
            </a:r>
            <a:r>
              <a:rPr lang="tr-TR" sz="2800" dirty="0" err="1"/>
              <a:t>applied</a:t>
            </a:r>
            <a: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used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approches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represent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proteins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their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SMILES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TF-IDF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ligand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representation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ligand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representation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tr-TR" sz="3000" dirty="0" err="1">
                <a:solidFill>
                  <a:schemeClr val="accent1">
                    <a:lumMod val="75000"/>
                  </a:schemeClr>
                </a:solidFill>
              </a:rPr>
              <a:t>Term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000" dirty="0" err="1">
                <a:solidFill>
                  <a:schemeClr val="accent1">
                    <a:lumMod val="75000"/>
                  </a:schemeClr>
                </a:solidFill>
              </a:rPr>
              <a:t>Frequency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tr-TR" sz="3000" dirty="0" err="1">
                <a:solidFill>
                  <a:schemeClr val="accent1">
                    <a:lumMod val="75000"/>
                  </a:schemeClr>
                </a:solidFill>
              </a:rPr>
              <a:t>Inverse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000" dirty="0" err="1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000" dirty="0" err="1">
                <a:solidFill>
                  <a:schemeClr val="accent1">
                    <a:lumMod val="75000"/>
                  </a:schemeClr>
                </a:solidFill>
              </a:rPr>
              <a:t>Frequency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tr-TR" sz="3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3000" dirty="0">
                <a:solidFill>
                  <a:schemeClr val="accent1">
                    <a:lumMod val="75000"/>
                  </a:schemeClr>
                </a:solidFill>
              </a:rPr>
              <a:t>(TF-IDF)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635896" y="6381328"/>
            <a:ext cx="53285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https://www.youtube.com/watch?v=zvFGNpbAfEI</a:t>
            </a:r>
          </a:p>
        </p:txBody>
      </p:sp>
      <p:pic>
        <p:nvPicPr>
          <p:cNvPr id="53250" name="Picture 2" descr="C:\Users\Hakimee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43271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0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398768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think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of SMILES as a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835696" y="335699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:  ??? </a:t>
            </a:r>
            <a:endParaRPr lang="en-US" sz="2400" dirty="0"/>
          </a:p>
        </p:txBody>
      </p:sp>
      <p:sp>
        <p:nvSpPr>
          <p:cNvPr id="12" name="11 Dikdörtgen"/>
          <p:cNvSpPr/>
          <p:nvPr/>
        </p:nvSpPr>
        <p:spPr>
          <a:xfrm>
            <a:off x="1763688" y="2708920"/>
            <a:ext cx="424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SMILES: </a:t>
            </a:r>
            <a:r>
              <a:rPr lang="en-US" sz="3200" dirty="0"/>
              <a:t>CN=C=O</a:t>
            </a:r>
          </a:p>
        </p:txBody>
      </p:sp>
    </p:spTree>
    <p:extLst>
      <p:ext uri="{BB962C8B-B14F-4D97-AF65-F5344CB8AC3E}">
        <p14:creationId xmlns:p14="http://schemas.microsoft.com/office/powerpoint/2010/main" val="20654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604448" cy="1143000"/>
          </a:xfrm>
        </p:spPr>
        <p:txBody>
          <a:bodyPr>
            <a:normAutofit/>
          </a:bodyPr>
          <a:lstStyle/>
          <a:p>
            <a:r>
              <a:rPr lang="tr-TR" sz="3600" b="1" dirty="0"/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835696" y="335699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/>
              <a:t>CN=C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1763688" y="2708920"/>
            <a:ext cx="424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SMILES: </a:t>
            </a:r>
            <a:r>
              <a:rPr lang="en-US" sz="3200" dirty="0"/>
              <a:t>CN=C=O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563888" y="2737521"/>
            <a:ext cx="864096" cy="576064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Düz Ok Bağlayıcısı"/>
          <p:cNvCxnSpPr/>
          <p:nvPr/>
        </p:nvCxnSpPr>
        <p:spPr>
          <a:xfrm>
            <a:off x="3347864" y="2564904"/>
            <a:ext cx="64807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604448" cy="1143000"/>
          </a:xfrm>
        </p:spPr>
        <p:txBody>
          <a:bodyPr>
            <a:normAutofit/>
          </a:bodyPr>
          <a:lstStyle/>
          <a:p>
            <a:r>
              <a:rPr lang="tr-TR" sz="3600" b="1" dirty="0"/>
              <a:t>   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835696" y="335699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/>
              <a:t>CN=C</a:t>
            </a:r>
            <a:r>
              <a:rPr lang="tr-TR" sz="2400" dirty="0"/>
              <a:t>, N=C=</a:t>
            </a:r>
            <a:endParaRPr lang="en-US" sz="2400" dirty="0"/>
          </a:p>
        </p:txBody>
      </p:sp>
      <p:sp>
        <p:nvSpPr>
          <p:cNvPr id="12" name="11 Dikdörtgen"/>
          <p:cNvSpPr/>
          <p:nvPr/>
        </p:nvSpPr>
        <p:spPr>
          <a:xfrm>
            <a:off x="1763688" y="2708920"/>
            <a:ext cx="424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SMILES: </a:t>
            </a:r>
            <a:r>
              <a:rPr lang="en-US" sz="3200" dirty="0"/>
              <a:t>CN=C=O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851920" y="2708920"/>
            <a:ext cx="864096" cy="576064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Düz Ok Bağlayıcısı"/>
          <p:cNvCxnSpPr/>
          <p:nvPr/>
        </p:nvCxnSpPr>
        <p:spPr>
          <a:xfrm>
            <a:off x="3635896" y="2564904"/>
            <a:ext cx="64807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8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398768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835696" y="335699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words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/>
              <a:t>CN=C</a:t>
            </a:r>
            <a:r>
              <a:rPr lang="tr-TR" sz="2400" dirty="0"/>
              <a:t>, N=C=, =C=O</a:t>
            </a:r>
            <a:endParaRPr lang="en-US" sz="2400" dirty="0"/>
          </a:p>
        </p:txBody>
      </p:sp>
      <p:sp>
        <p:nvSpPr>
          <p:cNvPr id="12" name="11 Dikdörtgen"/>
          <p:cNvSpPr/>
          <p:nvPr/>
        </p:nvSpPr>
        <p:spPr>
          <a:xfrm>
            <a:off x="1763688" y="2708920"/>
            <a:ext cx="424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SMILES: </a:t>
            </a:r>
            <a:r>
              <a:rPr lang="en-US" sz="3200" dirty="0"/>
              <a:t>CN=C=O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4152528" y="2648549"/>
            <a:ext cx="1008112" cy="576064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400" b="1" dirty="0" err="1">
                <a:solidFill>
                  <a:schemeClr val="accent1">
                    <a:lumMod val="75000"/>
                  </a:schemeClr>
                </a:solidFill>
              </a:rPr>
              <a:t>Distributed</a:t>
            </a:r>
            <a:r>
              <a:rPr lang="tr-TR" sz="3400" b="1" dirty="0">
                <a:solidFill>
                  <a:schemeClr val="accent1">
                    <a:lumMod val="75000"/>
                  </a:schemeClr>
                </a:solidFill>
              </a:rPr>
              <a:t> Word </a:t>
            </a:r>
            <a:r>
              <a:rPr lang="tr-TR" sz="3400" b="1" dirty="0" err="1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endParaRPr lang="en-US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083" name="Picture 3" descr="D:\Graduate\PHD\EVENTS\BAU Drug\BAU2017\BAU-sunum\figures\word2v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497763" cy="3752850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3635896" y="6237312"/>
            <a:ext cx="53285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Mikolov</a:t>
            </a:r>
            <a:r>
              <a:rPr lang="en-US" sz="1200" dirty="0"/>
              <a:t>, Tomas, et al. "Distributed representations of words and phrases and their compositionality." </a:t>
            </a:r>
            <a:r>
              <a:rPr lang="en-US" sz="1200" i="1" dirty="0"/>
              <a:t>Advances in neural information processing systems</a:t>
            </a:r>
            <a:r>
              <a:rPr lang="en-US" sz="1200" dirty="0"/>
              <a:t>. 2013.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3635896" y="5877272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https://blog.acolyer.org/2016/04/21/the-amazing-power-of-word-vectors/</a:t>
            </a:r>
          </a:p>
        </p:txBody>
      </p:sp>
    </p:spTree>
    <p:extLst>
      <p:ext uri="{BB962C8B-B14F-4D97-AF65-F5344CB8AC3E}">
        <p14:creationId xmlns:p14="http://schemas.microsoft.com/office/powerpoint/2010/main" val="14809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560840" cy="13260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Biomedical Text Mining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0" y="5084763"/>
            <a:ext cx="6400800" cy="434975"/>
          </a:xfrm>
        </p:spPr>
        <p:txBody>
          <a:bodyPr>
            <a:normAutofit/>
          </a:bodyPr>
          <a:lstStyle/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1371822"/>
      </p:ext>
    </p:extLst>
  </p:cSld>
  <p:clrMapOvr>
    <a:masterClrMapping/>
  </p:clrMapOvr>
  <p:transition spd="slow" advTm="3935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D:\Graduate\PHD\EVENTS\BAU Drug\BAU2017\BAU-sunum\figures\sm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332250" cy="4824536"/>
          </a:xfrm>
          <a:prstGeom prst="rect">
            <a:avLst/>
          </a:prstGeom>
          <a:noFill/>
        </p:spPr>
      </p:pic>
      <p:sp>
        <p:nvSpPr>
          <p:cNvPr id="10" name="7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9001000" cy="1143000"/>
          </a:xfrm>
        </p:spPr>
        <p:txBody>
          <a:bodyPr>
            <a:normAutofit/>
          </a:bodyPr>
          <a:lstStyle/>
          <a:p>
            <a:r>
              <a:rPr lang="tr-TR" sz="3000" b="1">
                <a:solidFill>
                  <a:schemeClr val="accent1">
                    <a:lumMod val="75000"/>
                  </a:schemeClr>
                </a:solidFill>
              </a:rPr>
              <a:t>Distributed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Ligand </a:t>
            </a:r>
            <a:r>
              <a:rPr lang="tr-TR" sz="3000" b="1" dirty="0" err="1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tr-TR" sz="3000" b="1" dirty="0" err="1">
                <a:solidFill>
                  <a:schemeClr val="accent1">
                    <a:lumMod val="75000"/>
                  </a:schemeClr>
                </a:solidFill>
              </a:rPr>
              <a:t>SMILESVec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D:\Graduate\PHD\EVENTS\BAU Drug\BAU2017\BAU-sunum\figures\sm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332250" cy="4824536"/>
          </a:xfrm>
          <a:prstGeom prst="rect">
            <a:avLst/>
          </a:prstGeom>
          <a:noFill/>
        </p:spPr>
      </p:pic>
      <p:pic>
        <p:nvPicPr>
          <p:cNvPr id="10" name="Picture 2" descr="D:\Graduate\PHD\EVENTS\BAU Drug\BAU2017\BAU-sunum\figures\smi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128792" cy="4608512"/>
          </a:xfrm>
          <a:prstGeom prst="rect">
            <a:avLst/>
          </a:prstGeom>
          <a:noFill/>
        </p:spPr>
      </p:pic>
      <p:sp>
        <p:nvSpPr>
          <p:cNvPr id="11" name="7 Başlık"/>
          <p:cNvSpPr txBox="1">
            <a:spLocks/>
          </p:cNvSpPr>
          <p:nvPr/>
        </p:nvSpPr>
        <p:spPr>
          <a:xfrm>
            <a:off x="68356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Distributed Ligand </a:t>
            </a:r>
            <a:r>
              <a:rPr lang="tr-TR" sz="3000" b="1" dirty="0" err="1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tr-TR" sz="3000" b="1" dirty="0" err="1">
                <a:solidFill>
                  <a:schemeClr val="accent1">
                    <a:lumMod val="75000"/>
                  </a:schemeClr>
                </a:solidFill>
              </a:rPr>
              <a:t>SMILESVec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11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143000"/>
          </a:xfrm>
        </p:spPr>
        <p:txBody>
          <a:bodyPr>
            <a:normAutofit/>
          </a:bodyPr>
          <a:lstStyle/>
          <a:p>
            <a:r>
              <a:rPr lang="tr-TR" dirty="0"/>
              <a:t>   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protein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3 İçerik Yer Tutucusu" descr="bindingin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2241" y="1371426"/>
            <a:ext cx="5551763" cy="5029623"/>
          </a:xfrm>
          <a:prstGeom prst="rect">
            <a:avLst/>
          </a:prstGeom>
        </p:spPr>
      </p:pic>
      <p:sp>
        <p:nvSpPr>
          <p:cNvPr id="10" name="9 İkizkenar Üçgen"/>
          <p:cNvSpPr/>
          <p:nvPr/>
        </p:nvSpPr>
        <p:spPr>
          <a:xfrm rot="3985831">
            <a:off x="3311362" y="3668236"/>
            <a:ext cx="609605" cy="119730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Oval"/>
          <p:cNvSpPr/>
          <p:nvPr/>
        </p:nvSpPr>
        <p:spPr>
          <a:xfrm>
            <a:off x="611560" y="3657331"/>
            <a:ext cx="2678017" cy="279600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tr-TR" dirty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>MELPNIMHPV AKLSTALAAA LMLSGCMPGE IRPTIGQQME TGDQRFGDLV FRQLAPNVWQ…..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195736" y="2726922"/>
            <a:ext cx="792088" cy="594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amond 29"/>
          <p:cNvSpPr/>
          <p:nvPr/>
        </p:nvSpPr>
        <p:spPr>
          <a:xfrm>
            <a:off x="4355976" y="2213868"/>
            <a:ext cx="720080" cy="513057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amond 30"/>
          <p:cNvSpPr/>
          <p:nvPr/>
        </p:nvSpPr>
        <p:spPr>
          <a:xfrm>
            <a:off x="4356246" y="3481305"/>
            <a:ext cx="719810" cy="505961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31840" y="2591907"/>
            <a:ext cx="1008112" cy="27003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53681" y="3206814"/>
            <a:ext cx="1058281" cy="38420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64089" y="231316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CN=C=O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4089" y="35910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Cc1ccc(O)c(OC)c1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7639" y="2878148"/>
            <a:ext cx="8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protein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1367" y="247197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Ligand based protein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008921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7 Başlık"/>
          <p:cNvSpPr>
            <a:spLocks noGrp="1"/>
          </p:cNvSpPr>
          <p:nvPr>
            <p:ph type="title"/>
          </p:nvPr>
        </p:nvSpPr>
        <p:spPr>
          <a:xfrm>
            <a:off x="323528" y="263129"/>
            <a:ext cx="8532440" cy="720081"/>
          </a:xfrm>
        </p:spPr>
        <p:txBody>
          <a:bodyPr>
            <a:normAutofit/>
          </a:bodyPr>
          <a:lstStyle/>
          <a:p>
            <a:r>
              <a:rPr lang="tr-TR" sz="3000" b="1">
                <a:solidFill>
                  <a:schemeClr val="tx2">
                    <a:lumMod val="75000"/>
                  </a:schemeClr>
                </a:solidFill>
              </a:rPr>
              <a:t>SMILESVec-based</a:t>
            </a:r>
            <a:r>
              <a:rPr lang="tr-TR" sz="3000" b="1" dirty="0">
                <a:solidFill>
                  <a:schemeClr val="tx2">
                    <a:lumMod val="75000"/>
                  </a:schemeClr>
                </a:solidFill>
              </a:rPr>
              <a:t> Protein </a:t>
            </a:r>
            <a:r>
              <a:rPr lang="tr-TR" sz="3000" b="1" dirty="0" err="1">
                <a:solidFill>
                  <a:schemeClr val="tx2">
                    <a:lumMod val="75000"/>
                  </a:schemeClr>
                </a:solidFill>
              </a:rPr>
              <a:t>Representation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3" descr="D:\Graduate\PHD\EVENTS\BAU Drug\BAU2017\BAU-sunum\figures\prot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264696" cy="4908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562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58552"/>
          </a:xfrm>
        </p:spPr>
        <p:txBody>
          <a:bodyPr>
            <a:normAutofit fontScale="90000"/>
          </a:bodyPr>
          <a:lstStyle/>
          <a:p>
            <a:r>
              <a:rPr lang="tr-TR" sz="3000" b="1" dirty="0" err="1">
                <a:solidFill>
                  <a:schemeClr val="tx2">
                    <a:lumMod val="75000"/>
                  </a:schemeClr>
                </a:solidFill>
              </a:rPr>
              <a:t>SMILESVec-based</a:t>
            </a:r>
            <a:r>
              <a:rPr lang="tr-TR" sz="3000" b="1" dirty="0">
                <a:solidFill>
                  <a:schemeClr val="tx2">
                    <a:lumMod val="75000"/>
                  </a:schemeClr>
                </a:solidFill>
              </a:rPr>
              <a:t> Protein </a:t>
            </a:r>
            <a:r>
              <a:rPr lang="tr-TR" sz="3000" b="1" dirty="0" err="1">
                <a:solidFill>
                  <a:schemeClr val="tx2">
                    <a:lumMod val="75000"/>
                  </a:schemeClr>
                </a:solidFill>
              </a:rPr>
              <a:t>Representation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8130" name="Picture 2" descr="D:\Graduate\PHD\EVENTS\BAU Drug\BAU2017\BAU-sunum\figures\prot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75656"/>
            <a:ext cx="5422141" cy="4824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40151" y="3216850"/>
            <a:ext cx="292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performance in protein clustering achieved compared to protein sequence information.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9A1A7-6FC3-274D-AA53-8544C68D8CFC}"/>
              </a:ext>
            </a:extLst>
          </p:cNvPr>
          <p:cNvSpPr txBox="1"/>
          <p:nvPr/>
        </p:nvSpPr>
        <p:spPr>
          <a:xfrm>
            <a:off x="179512" y="6198764"/>
            <a:ext cx="9361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H. </a:t>
            </a:r>
            <a:r>
              <a:rPr lang="tr-TR" sz="1600" dirty="0" err="1"/>
              <a:t>Ozturk</a:t>
            </a:r>
            <a:r>
              <a:rPr lang="tr-TR" sz="1600" dirty="0"/>
              <a:t>, E. </a:t>
            </a:r>
            <a:r>
              <a:rPr lang="tr-TR" sz="1600" dirty="0" err="1"/>
              <a:t>Ozkirimli</a:t>
            </a:r>
            <a:r>
              <a:rPr lang="tr-TR" sz="1600" dirty="0"/>
              <a:t>, </a:t>
            </a:r>
            <a:r>
              <a:rPr lang="tr-TR" sz="1600" dirty="0" err="1"/>
              <a:t>and</a:t>
            </a:r>
            <a:r>
              <a:rPr lang="tr-TR" sz="1600" dirty="0"/>
              <a:t> A. Ozgur. </a:t>
            </a:r>
            <a:r>
              <a:rPr lang="tr-TR" sz="1600" b="1" i="1" dirty="0"/>
              <a:t>A novel methodology on distributed representations of proteins </a:t>
            </a:r>
          </a:p>
          <a:p>
            <a:r>
              <a:rPr lang="tr-TR" sz="1600" b="1" i="1" dirty="0"/>
              <a:t>using their interacting </a:t>
            </a:r>
            <a:r>
              <a:rPr lang="tr-TR" sz="1600" b="1" i="1" dirty="0" err="1"/>
              <a:t>ligands</a:t>
            </a:r>
            <a:r>
              <a:rPr lang="tr-TR" sz="1600" b="1" i="1" dirty="0"/>
              <a:t>. </a:t>
            </a:r>
            <a:r>
              <a:rPr lang="tr-TR" sz="1600" i="1" dirty="0" err="1"/>
              <a:t>Bioinformatics</a:t>
            </a:r>
            <a:r>
              <a:rPr lang="tr-TR" sz="1600" i="1" dirty="0"/>
              <a:t>,</a:t>
            </a:r>
            <a:r>
              <a:rPr lang="tr-TR" sz="1600" dirty="0"/>
              <a:t> Volume 34, </a:t>
            </a:r>
            <a:r>
              <a:rPr lang="tr-TR" sz="1600" dirty="0" err="1"/>
              <a:t>Issue</a:t>
            </a:r>
            <a:r>
              <a:rPr lang="tr-TR" sz="1600" dirty="0"/>
              <a:t> 13, </a:t>
            </a:r>
            <a:r>
              <a:rPr lang="tr-TR" sz="1600" dirty="0" err="1"/>
              <a:t>Pages</a:t>
            </a:r>
            <a:r>
              <a:rPr lang="tr-TR" sz="1600" dirty="0"/>
              <a:t> i295-i303, 2018.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5306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78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424862" cy="841375"/>
          </a:xfrm>
        </p:spPr>
        <p:txBody>
          <a:bodyPr>
            <a:noAutofit/>
          </a:bodyPr>
          <a:lstStyle/>
          <a:p>
            <a:pPr eaLnBrk="1" hangingPunct="1"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dirty="0"/>
              <a:t>New Challenge in Bioscience: Information overload</a:t>
            </a:r>
          </a:p>
        </p:txBody>
      </p:sp>
      <p:pic>
        <p:nvPicPr>
          <p:cNvPr id="144386" name="5 Resim" descr="timelin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5025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İçerik Yer Tutucusu"/>
          <p:cNvSpPr>
            <a:spLocks noGrp="1"/>
          </p:cNvSpPr>
          <p:nvPr>
            <p:ph idx="1"/>
          </p:nvPr>
        </p:nvSpPr>
        <p:spPr>
          <a:xfrm>
            <a:off x="2411413" y="2349500"/>
            <a:ext cx="2879725" cy="18716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~29M </a:t>
            </a:r>
          </a:p>
          <a:p>
            <a:pPr>
              <a:buFont typeface="Wingdings" charset="0"/>
              <a:buNone/>
              <a:defRPr/>
            </a:pP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74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42988"/>
            <a:ext cx="5889625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2084388" y="3243263"/>
            <a:ext cx="1143000" cy="4572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6629400" y="4800600"/>
            <a:ext cx="9144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198938" y="3114675"/>
            <a:ext cx="4572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629400" y="3143250"/>
            <a:ext cx="6858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828800" y="3657600"/>
            <a:ext cx="11430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798888" y="3657600"/>
            <a:ext cx="18288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0" y="3429000"/>
            <a:ext cx="4572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971800" y="3657600"/>
            <a:ext cx="6858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257800" y="5029200"/>
            <a:ext cx="6858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799138" y="3657600"/>
            <a:ext cx="914400" cy="228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629400" y="3657600"/>
            <a:ext cx="685800" cy="2286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7200" y="2395538"/>
            <a:ext cx="11430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/>
              <a:t>Negation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" y="3657600"/>
            <a:ext cx="685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/>
              <a:t>Type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343400"/>
            <a:ext cx="1600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/>
              <a:t>Directionality (Causality)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543800" y="5367338"/>
            <a:ext cx="16002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 dirty="0"/>
              <a:t>Speculation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257800" y="5943600"/>
            <a:ext cx="1828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/>
              <a:t>cellular location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772400" y="4195763"/>
            <a:ext cx="1143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/>
              <a:t>Complex events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38125"/>
            <a:ext cx="8224837" cy="55245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/>
              <a:t>What can be extracted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743200" y="6148388"/>
            <a:ext cx="180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343400" y="6364288"/>
            <a:ext cx="180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543800" y="1909763"/>
            <a:ext cx="16002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/>
              <a:t>Relationships (interactions)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 flipV="1">
            <a:off x="1370013" y="2741613"/>
            <a:ext cx="688975" cy="688975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H="1">
            <a:off x="1141413" y="3886200"/>
            <a:ext cx="1146175" cy="1588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7315200" y="2513013"/>
            <a:ext cx="685800" cy="68897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4572000" y="2513013"/>
            <a:ext cx="2971800" cy="68897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1370013" y="3886200"/>
            <a:ext cx="917575" cy="4572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772400" y="3429000"/>
            <a:ext cx="9144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/>
              <a:t>Site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257800" y="3657600"/>
            <a:ext cx="2514600" cy="1588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6172200" y="3886200"/>
            <a:ext cx="1600200" cy="4572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86600" y="5029200"/>
            <a:ext cx="685800" cy="4572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5486400" y="5257800"/>
            <a:ext cx="228600" cy="6858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94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686800" cy="64293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/>
              <a:t>Interaction Extraction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144240"/>
            <a:ext cx="84582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>
                <a:solidFill>
                  <a:srgbClr val="FF0000"/>
                </a:solidFill>
              </a:rPr>
              <a:t>IL-2</a:t>
            </a:r>
            <a:r>
              <a:rPr lang="en-GB"/>
              <a:t> and </a:t>
            </a:r>
            <a:r>
              <a:rPr lang="en-GB">
                <a:solidFill>
                  <a:srgbClr val="FF0000"/>
                </a:solidFill>
              </a:rPr>
              <a:t>IL-15</a:t>
            </a:r>
            <a:r>
              <a:rPr lang="en-GB"/>
              <a:t> induced the production of </a:t>
            </a:r>
            <a:r>
              <a:rPr lang="en-GB">
                <a:solidFill>
                  <a:srgbClr val="FF0000"/>
                </a:solidFill>
              </a:rPr>
              <a:t>IL-17</a:t>
            </a:r>
            <a:r>
              <a:rPr lang="en-GB"/>
              <a:t> and </a:t>
            </a:r>
            <a:r>
              <a:rPr lang="en-GB">
                <a:solidFill>
                  <a:srgbClr val="FF0000"/>
                </a:solidFill>
              </a:rPr>
              <a:t>IFN-gamma</a:t>
            </a:r>
            <a:r>
              <a:rPr lang="en-GB"/>
              <a:t> in a dose dependent manner by PBMCs.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9575"/>
            <a:ext cx="712311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685800" y="2971800"/>
            <a:ext cx="914400" cy="1828800"/>
          </a:xfrm>
          <a:prstGeom prst="ellipse">
            <a:avLst/>
          </a:prstGeom>
          <a:noFill/>
          <a:ln w="18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14600" y="4114800"/>
            <a:ext cx="1371600" cy="2057400"/>
          </a:xfrm>
          <a:prstGeom prst="ellipse">
            <a:avLst/>
          </a:prstGeom>
          <a:noFill/>
          <a:ln w="1836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" y="5029200"/>
            <a:ext cx="1371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>
                <a:solidFill>
                  <a:srgbClr val="800000"/>
                </a:solidFill>
              </a:rPr>
              <a:t>No interaction.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684213" y="4572000"/>
            <a:ext cx="231775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114800" y="5849938"/>
            <a:ext cx="1371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>
                <a:solidFill>
                  <a:srgbClr val="800000"/>
                </a:solidFill>
              </a:rPr>
              <a:t>No interaction.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657600" y="5943600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cxnSp>
        <p:nvCxnSpPr>
          <p:cNvPr id="16394" name="AutoShape 10"/>
          <p:cNvCxnSpPr>
            <a:cxnSpLocks noChangeShapeType="1"/>
            <a:stCxn id="16388" idx="5"/>
            <a:endCxn id="16389" idx="2"/>
          </p:cNvCxnSpPr>
          <p:nvPr/>
        </p:nvCxnSpPr>
        <p:spPr bwMode="auto">
          <a:xfrm>
            <a:off x="1466850" y="4532313"/>
            <a:ext cx="1049338" cy="611187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143000" y="5943600"/>
            <a:ext cx="1600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6336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80"/>
                </a:solidFill>
              </a:rPr>
              <a:t>interaction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827213" y="5257800"/>
            <a:ext cx="231775" cy="6858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172200" y="4716463"/>
            <a:ext cx="2743200" cy="1157287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6336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/>
              <a:t>Path between proteins: good description of semantic relation between them.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7200" y="6400800"/>
            <a:ext cx="8458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63360" rIns="108360" bIns="63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defRPr/>
            </a:pPr>
            <a:r>
              <a:rPr lang="en-GB" sz="1500"/>
              <a:t>Stanford Parser is used to generate the dependency parse trees (de Marneffe et al., 2006).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172200" y="13716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 sz="1500"/>
              <a:t>(Genia Tagger: 71% F-measure)</a:t>
            </a:r>
          </a:p>
        </p:txBody>
      </p:sp>
    </p:spTree>
    <p:extLst>
      <p:ext uri="{BB962C8B-B14F-4D97-AF65-F5344CB8AC3E}">
        <p14:creationId xmlns:p14="http://schemas.microsoft.com/office/powerpoint/2010/main" val="839123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7788" y="6092825"/>
            <a:ext cx="90662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US" sz="1400" dirty="0">
                <a:solidFill>
                  <a:schemeClr val="tx1"/>
                </a:solidFill>
              </a:rPr>
              <a:t>Arzucan </a:t>
            </a:r>
            <a:r>
              <a:rPr lang="en-US" sz="1400" dirty="0" err="1">
                <a:solidFill>
                  <a:schemeClr val="tx1"/>
                </a:solidFill>
              </a:rPr>
              <a:t>Özgür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Junguk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Hur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Zuoshuang</a:t>
            </a:r>
            <a:r>
              <a:rPr lang="en-US" sz="1400" dirty="0">
                <a:solidFill>
                  <a:schemeClr val="tx1"/>
                </a:solidFill>
              </a:rPr>
              <a:t> Xiang, Edison </a:t>
            </a:r>
            <a:r>
              <a:rPr lang="en-US" sz="1400" dirty="0" err="1">
                <a:solidFill>
                  <a:schemeClr val="tx1"/>
                </a:solidFill>
              </a:rPr>
              <a:t>Ong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Dragomir</a:t>
            </a:r>
            <a:r>
              <a:rPr lang="en-US" sz="1400" dirty="0">
                <a:solidFill>
                  <a:schemeClr val="tx1"/>
                </a:solidFill>
              </a:rPr>
              <a:t> R. </a:t>
            </a:r>
            <a:r>
              <a:rPr lang="en-US" sz="1400" dirty="0" err="1">
                <a:solidFill>
                  <a:schemeClr val="tx1"/>
                </a:solidFill>
              </a:rPr>
              <a:t>Radev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Yongqun</a:t>
            </a:r>
            <a:r>
              <a:rPr lang="en-US" sz="1400" dirty="0">
                <a:solidFill>
                  <a:schemeClr val="tx1"/>
                </a:solidFill>
              </a:rPr>
              <a:t> He: </a:t>
            </a:r>
            <a:r>
              <a:rPr lang="en-US" sz="1400" dirty="0" err="1">
                <a:solidFill>
                  <a:schemeClr val="tx1"/>
                </a:solidFill>
              </a:rPr>
              <a:t>Ignet</a:t>
            </a:r>
            <a:r>
              <a:rPr lang="en-US" sz="1400" dirty="0">
                <a:solidFill>
                  <a:schemeClr val="tx1"/>
                </a:solidFill>
              </a:rPr>
              <a:t>: A Centrality and INO-based Web System for Analyzing and Visualizing Literature-mined Networks. ICBO/</a:t>
            </a:r>
            <a:r>
              <a:rPr lang="en-US" sz="1400" dirty="0" err="1">
                <a:solidFill>
                  <a:schemeClr val="tx1"/>
                </a:solidFill>
              </a:rPr>
              <a:t>BioCreative</a:t>
            </a:r>
            <a:r>
              <a:rPr lang="en-US" sz="1400" dirty="0">
                <a:solidFill>
                  <a:schemeClr val="tx1"/>
                </a:solidFill>
              </a:rPr>
              <a:t> 2016	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45410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Box 5"/>
          <p:cNvSpPr txBox="1">
            <a:spLocks noChangeArrowheads="1"/>
          </p:cNvSpPr>
          <p:nvPr/>
        </p:nvSpPr>
        <p:spPr bwMode="auto">
          <a:xfrm>
            <a:off x="971550" y="404813"/>
            <a:ext cx="693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IGNET: Integrated Gene Network</a:t>
            </a:r>
          </a:p>
        </p:txBody>
      </p:sp>
    </p:spTree>
    <p:extLst>
      <p:ext uri="{BB962C8B-B14F-4D97-AF65-F5344CB8AC3E}">
        <p14:creationId xmlns:p14="http://schemas.microsoft.com/office/powerpoint/2010/main" val="25724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772400" cy="559742"/>
          </a:xfrm>
        </p:spPr>
        <p:txBody>
          <a:bodyPr/>
          <a:lstStyle/>
          <a:p>
            <a:pPr eaLnBrk="1" hangingPunct="1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/>
              <a:t>Text and Network Mining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971800" y="1143000"/>
            <a:ext cx="2514600" cy="914400"/>
          </a:xfrm>
          <a:prstGeom prst="flowChartMultidocumen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Publications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71800" y="2514600"/>
            <a:ext cx="2514600" cy="6858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Literature mined </a:t>
            </a:r>
          </a:p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concept-specific network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114800" y="2057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114800" y="3200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914400"/>
          </a:xfrm>
          <a:prstGeom prst="bracePair">
            <a:avLst>
              <a:gd name="adj" fmla="val 833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943600" y="1423988"/>
            <a:ext cx="29718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9000"/>
              </a:lnSpc>
              <a:defRPr/>
            </a:pPr>
            <a:r>
              <a:rPr lang="en-GB"/>
              <a:t>- Concept (e.g. a disease)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- Set of genes related to the concept (seed genes)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971800" y="3657600"/>
            <a:ext cx="2514600" cy="6858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Centrality-based </a:t>
            </a:r>
          </a:p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network analysis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928938" y="4800600"/>
            <a:ext cx="2601912" cy="685800"/>
          </a:xfrm>
          <a:prstGeom prst="flowChartTermina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New</a:t>
            </a:r>
          </a:p>
          <a:p>
            <a:pPr algn="ctr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rgbClr val="000000"/>
                </a:solidFill>
                <a:cs typeface="MS Gothic" charset="0"/>
              </a:rPr>
              <a:t>concept-related genes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1148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4337050" y="1828800"/>
            <a:ext cx="1384300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6153150" y="3429000"/>
            <a:ext cx="1866900" cy="1143000"/>
          </a:xfrm>
          <a:prstGeom prst="bracePair">
            <a:avLst>
              <a:gd name="adj" fmla="val 833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286500" y="3429000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9000"/>
              </a:lnSpc>
              <a:defRPr/>
            </a:pPr>
            <a:r>
              <a:rPr lang="en-GB"/>
              <a:t>Degree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Eigenvector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Betweenness</a:t>
            </a:r>
          </a:p>
          <a:p>
            <a:pPr>
              <a:lnSpc>
                <a:spcPct val="89000"/>
              </a:lnSpc>
              <a:defRPr/>
            </a:pPr>
            <a:r>
              <a:rPr lang="en-GB"/>
              <a:t>Closeness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5451475" y="4013200"/>
            <a:ext cx="6985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57200" y="4114800"/>
            <a:ext cx="2286000" cy="1892300"/>
          </a:xfrm>
          <a:prstGeom prst="rect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>
                <a:solidFill>
                  <a:srgbClr val="800000"/>
                </a:solidFill>
              </a:rPr>
              <a:t>Hypothesis: </a:t>
            </a:r>
          </a:p>
          <a:p>
            <a:pPr>
              <a:lnSpc>
                <a:spcPct val="94000"/>
              </a:lnSpc>
              <a:defRPr/>
            </a:pPr>
            <a:r>
              <a:rPr lang="en-GB"/>
              <a:t>Genes central in the concept-specific gene interaction network are likely to be related to the concept.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0438"/>
            <a:ext cx="22860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6337" name="TextBox 17"/>
          <p:cNvSpPr txBox="1">
            <a:spLocks noChangeArrowheads="1"/>
          </p:cNvSpPr>
          <p:nvPr/>
        </p:nvSpPr>
        <p:spPr bwMode="auto">
          <a:xfrm>
            <a:off x="323850" y="6237288"/>
            <a:ext cx="882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Used to predict genes relevant to prostate cancer, immunity, and fever</a:t>
            </a:r>
          </a:p>
        </p:txBody>
      </p:sp>
    </p:spTree>
    <p:extLst>
      <p:ext uri="{BB962C8B-B14F-4D97-AF65-F5344CB8AC3E}">
        <p14:creationId xmlns:p14="http://schemas.microsoft.com/office/powerpoint/2010/main" val="1655733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68313" y="179388"/>
            <a:ext cx="821848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036638"/>
            <a:ext cx="82184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Gothic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4838" cy="5005387"/>
          </a:xfrm>
        </p:spPr>
        <p:txBody>
          <a:bodyPr/>
          <a:lstStyle/>
          <a:p>
            <a:pPr marL="457200" indent="0" eaLnBrk="1" hangingPunct="1">
              <a:lnSpc>
                <a:spcPct val="102000"/>
              </a:lnSpc>
              <a:buFont typeface="Wingdings" charset="0"/>
              <a:buNone/>
              <a:tabLst>
                <a:tab pos="574675" algn="l"/>
                <a:tab pos="1031875" algn="l"/>
                <a:tab pos="1489075" algn="l"/>
                <a:tab pos="1946275" algn="l"/>
                <a:tab pos="2403475" algn="l"/>
                <a:tab pos="2860675" algn="l"/>
                <a:tab pos="3317875" algn="l"/>
                <a:tab pos="3775075" algn="l"/>
                <a:tab pos="4232275" algn="l"/>
                <a:tab pos="4689475" algn="l"/>
                <a:tab pos="5146675" algn="l"/>
                <a:tab pos="5603875" algn="l"/>
                <a:tab pos="6061075" algn="l"/>
                <a:tab pos="6518275" algn="l"/>
                <a:tab pos="6975475" algn="l"/>
                <a:tab pos="7432675" algn="l"/>
                <a:tab pos="7889875" algn="l"/>
                <a:tab pos="8347075" algn="l"/>
                <a:tab pos="8804275" algn="l"/>
                <a:tab pos="9261475" algn="l"/>
              </a:tabLst>
              <a:defRPr/>
            </a:pPr>
            <a:r>
              <a:rPr lang="en-GB" sz="1800" dirty="0">
                <a:solidFill>
                  <a:srgbClr val="800000"/>
                </a:solidFill>
              </a:rPr>
              <a:t>15 prostate cancer genes from OMIM Morbid Map used as Seed Genes</a:t>
            </a:r>
          </a:p>
          <a:p>
            <a:pPr marL="457200" indent="0" eaLnBrk="1" hangingPunct="1">
              <a:buFont typeface="Wingdings" charset="0"/>
              <a:buNone/>
              <a:tabLst>
                <a:tab pos="574675" algn="l"/>
                <a:tab pos="1031875" algn="l"/>
                <a:tab pos="1489075" algn="l"/>
                <a:tab pos="1946275" algn="l"/>
                <a:tab pos="2403475" algn="l"/>
                <a:tab pos="2860675" algn="l"/>
                <a:tab pos="3317875" algn="l"/>
                <a:tab pos="3775075" algn="l"/>
                <a:tab pos="4232275" algn="l"/>
                <a:tab pos="4689475" algn="l"/>
                <a:tab pos="5146675" algn="l"/>
                <a:tab pos="5603875" algn="l"/>
                <a:tab pos="6061075" algn="l"/>
                <a:tab pos="6518275" algn="l"/>
                <a:tab pos="6975475" algn="l"/>
                <a:tab pos="7432675" algn="l"/>
                <a:tab pos="7889875" algn="l"/>
                <a:tab pos="8347075" algn="l"/>
                <a:tab pos="8804275" algn="l"/>
                <a:tab pos="9261475" algn="l"/>
              </a:tabLst>
              <a:defRPr/>
            </a:pPr>
            <a:endParaRPr lang="en-GB" sz="1800" dirty="0">
              <a:solidFill>
                <a:srgbClr val="800000"/>
              </a:solidFill>
            </a:endParaRPr>
          </a:p>
          <a:p>
            <a:pPr marL="457200" indent="0" eaLnBrk="1" hangingPunct="1">
              <a:buFont typeface="Wingdings" charset="0"/>
              <a:buNone/>
              <a:tabLst>
                <a:tab pos="574675" algn="l"/>
                <a:tab pos="1031875" algn="l"/>
                <a:tab pos="1489075" algn="l"/>
                <a:tab pos="1946275" algn="l"/>
                <a:tab pos="2403475" algn="l"/>
                <a:tab pos="2860675" algn="l"/>
                <a:tab pos="3317875" algn="l"/>
                <a:tab pos="3775075" algn="l"/>
                <a:tab pos="4232275" algn="l"/>
                <a:tab pos="4689475" algn="l"/>
                <a:tab pos="5146675" algn="l"/>
                <a:tab pos="5603875" algn="l"/>
                <a:tab pos="6061075" algn="l"/>
                <a:tab pos="6518275" algn="l"/>
                <a:tab pos="6975475" algn="l"/>
                <a:tab pos="7432675" algn="l"/>
                <a:tab pos="7889875" algn="l"/>
                <a:tab pos="8347075" algn="l"/>
                <a:tab pos="8804275" algn="l"/>
                <a:tab pos="9261475" algn="l"/>
              </a:tabLst>
              <a:defRPr/>
            </a:pPr>
            <a:endParaRPr lang="en-GB" sz="1800" dirty="0">
              <a:solidFill>
                <a:srgbClr val="800000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38125"/>
            <a:ext cx="8224837" cy="552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Predicting Prostate Cancer Genes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143000" y="1600200"/>
          <a:ext cx="6107113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31" name="Worksheet" r:id="rId4" imgW="8839200" imgH="4419600" progId="Excel.Sheet.8">
                  <p:embed/>
                </p:oleObj>
              </mc:Choice>
              <mc:Fallback>
                <p:oleObj name="Worksheet" r:id="rId4" imgW="8839200" imgH="4419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6107113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9552" y="6237312"/>
            <a:ext cx="83534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A. </a:t>
            </a:r>
            <a:r>
              <a:rPr lang="en-US" sz="1400" dirty="0" err="1">
                <a:solidFill>
                  <a:srgbClr val="000000"/>
                </a:solidFill>
              </a:rPr>
              <a:t>Ozgur</a:t>
            </a:r>
            <a:r>
              <a:rPr lang="en-US" sz="1400" dirty="0">
                <a:solidFill>
                  <a:srgbClr val="000000"/>
                </a:solidFill>
              </a:rPr>
              <a:t>, T. Vu, G. </a:t>
            </a:r>
            <a:r>
              <a:rPr lang="en-US" sz="1400" dirty="0" err="1">
                <a:solidFill>
                  <a:srgbClr val="000000"/>
                </a:solidFill>
              </a:rPr>
              <a:t>Erkan</a:t>
            </a:r>
            <a:r>
              <a:rPr lang="en-US" sz="1400" dirty="0">
                <a:solidFill>
                  <a:srgbClr val="000000"/>
                </a:solidFill>
              </a:rPr>
              <a:t>, and D. R. </a:t>
            </a:r>
            <a:r>
              <a:rPr lang="en-US" sz="1400" dirty="0" err="1">
                <a:solidFill>
                  <a:srgbClr val="000000"/>
                </a:solidFill>
              </a:rPr>
              <a:t>Radev</a:t>
            </a:r>
            <a:r>
              <a:rPr lang="en-US" sz="1400" dirty="0">
                <a:solidFill>
                  <a:srgbClr val="000000"/>
                </a:solidFill>
              </a:rPr>
              <a:t>.  Identifying gene-disease associations using centrality on a literature mined gene interaction network. Bioinformatics, Volume 24, Number 13, pp. i277-i285, 2008.</a:t>
            </a:r>
          </a:p>
        </p:txBody>
      </p:sp>
    </p:spTree>
    <p:extLst>
      <p:ext uri="{BB962C8B-B14F-4D97-AF65-F5344CB8AC3E}">
        <p14:creationId xmlns:p14="http://schemas.microsoft.com/office/powerpoint/2010/main" val="533173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|9.4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3828</TotalTime>
  <Words>1053</Words>
  <Application>Microsoft Macintosh PowerPoint</Application>
  <PresentationFormat>On-screen Show (4:3)</PresentationFormat>
  <Paragraphs>182</Paragraphs>
  <Slides>36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MS Gothic</vt:lpstr>
      <vt:lpstr>ＭＳ Ｐゴシック</vt:lpstr>
      <vt:lpstr>SimSun</vt:lpstr>
      <vt:lpstr>Arial</vt:lpstr>
      <vt:lpstr>Bookman Old Style</vt:lpstr>
      <vt:lpstr>Calibri</vt:lpstr>
      <vt:lpstr>Courier New</vt:lpstr>
      <vt:lpstr>Gill Sans MT</vt:lpstr>
      <vt:lpstr>Tahoma</vt:lpstr>
      <vt:lpstr>Times New Roman</vt:lpstr>
      <vt:lpstr>Wingdings</vt:lpstr>
      <vt:lpstr>Wingdings 3</vt:lpstr>
      <vt:lpstr>Origin</vt:lpstr>
      <vt:lpstr>Worksheet</vt:lpstr>
      <vt:lpstr>Text Mining for  Biomedical Data  </vt:lpstr>
      <vt:lpstr>General Research Areas</vt:lpstr>
      <vt:lpstr>Biomedical Text Mining </vt:lpstr>
      <vt:lpstr>New Challenge in Bioscience: Information overload</vt:lpstr>
      <vt:lpstr>What can be extracted</vt:lpstr>
      <vt:lpstr>Interaction Extraction</vt:lpstr>
      <vt:lpstr>PowerPoint Presentation</vt:lpstr>
      <vt:lpstr>Text and Network Mining</vt:lpstr>
      <vt:lpstr>Predicting Prostate Cancer Genes</vt:lpstr>
      <vt:lpstr>Constructing the Interaction Network</vt:lpstr>
      <vt:lpstr>Constructing the Interaction Network</vt:lpstr>
      <vt:lpstr>Ranking Genes with Graph Centrality Measures</vt:lpstr>
      <vt:lpstr>Top Ranked 20 Genes</vt:lpstr>
      <vt:lpstr>PowerPoint Presentation</vt:lpstr>
      <vt:lpstr>Text Mining in Neuroscince Domain: Natural Language Processing for Mining Neuroanatomical Relations Among Brain Regions</vt:lpstr>
      <vt:lpstr>Problem Statement</vt:lpstr>
      <vt:lpstr>Connectivity Graph</vt:lpstr>
      <vt:lpstr>Top 5 Brain Regions  with most connections</vt:lpstr>
      <vt:lpstr>How is PVT case study helpful?</vt:lpstr>
      <vt:lpstr>A chemical language based approach for drug-target interaction prediction </vt:lpstr>
      <vt:lpstr>Textual Representation of Ligands and Proteins</vt:lpstr>
      <vt:lpstr>PowerPoint Presentation</vt:lpstr>
      <vt:lpstr>SMILES is text based</vt:lpstr>
      <vt:lpstr>Term Frequency- Inverse Document Frequency  (TF-IDF)</vt:lpstr>
      <vt:lpstr>If we think of SMILES as a document?</vt:lpstr>
      <vt:lpstr> Chemical Words</vt:lpstr>
      <vt:lpstr>    Chemical Words</vt:lpstr>
      <vt:lpstr>Chemical Words</vt:lpstr>
      <vt:lpstr>Distributed Word Representation</vt:lpstr>
      <vt:lpstr>Distributed Ligand Representation (SMILESVec)</vt:lpstr>
      <vt:lpstr>PowerPoint Presentation</vt:lpstr>
      <vt:lpstr>    How about protein representation?</vt:lpstr>
      <vt:lpstr>Ligand based protein representation</vt:lpstr>
      <vt:lpstr>SMILESVec-based Protein Representation</vt:lpstr>
      <vt:lpstr>SMILESVec-based Protein Representation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BLG 540E   TEXT RETRIEVAL SYSTEMS</dc:title>
  <dc:creator>BLG</dc:creator>
  <cp:lastModifiedBy>Arzucan Ozgur</cp:lastModifiedBy>
  <cp:revision>455</cp:revision>
  <cp:lastPrinted>2013-10-25T14:45:15Z</cp:lastPrinted>
  <dcterms:created xsi:type="dcterms:W3CDTF">2011-02-10T13:04:14Z</dcterms:created>
  <dcterms:modified xsi:type="dcterms:W3CDTF">2019-05-04T06:18:29Z</dcterms:modified>
</cp:coreProperties>
</file>